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30" r:id="rId1"/>
  </p:sldMasterIdLst>
  <p:notesMasterIdLst>
    <p:notesMasterId r:id="rId48"/>
  </p:notesMasterIdLst>
  <p:sldIdLst>
    <p:sldId id="256" r:id="rId2"/>
    <p:sldId id="298" r:id="rId3"/>
    <p:sldId id="257" r:id="rId4"/>
    <p:sldId id="258" r:id="rId5"/>
    <p:sldId id="259" r:id="rId6"/>
    <p:sldId id="297" r:id="rId7"/>
    <p:sldId id="285" r:id="rId8"/>
    <p:sldId id="261" r:id="rId9"/>
    <p:sldId id="292" r:id="rId10"/>
    <p:sldId id="263" r:id="rId11"/>
    <p:sldId id="266" r:id="rId12"/>
    <p:sldId id="264" r:id="rId13"/>
    <p:sldId id="273" r:id="rId14"/>
    <p:sldId id="262" r:id="rId15"/>
    <p:sldId id="287" r:id="rId16"/>
    <p:sldId id="304" r:id="rId17"/>
    <p:sldId id="307" r:id="rId18"/>
    <p:sldId id="306" r:id="rId19"/>
    <p:sldId id="278" r:id="rId20"/>
    <p:sldId id="303" r:id="rId21"/>
    <p:sldId id="272" r:id="rId22"/>
    <p:sldId id="300" r:id="rId23"/>
    <p:sldId id="265" r:id="rId24"/>
    <p:sldId id="280" r:id="rId25"/>
    <p:sldId id="301" r:id="rId26"/>
    <p:sldId id="267" r:id="rId27"/>
    <p:sldId id="279" r:id="rId28"/>
    <p:sldId id="302" r:id="rId29"/>
    <p:sldId id="295" r:id="rId30"/>
    <p:sldId id="269" r:id="rId31"/>
    <p:sldId id="270" r:id="rId32"/>
    <p:sldId id="308" r:id="rId33"/>
    <p:sldId id="309" r:id="rId34"/>
    <p:sldId id="268" r:id="rId35"/>
    <p:sldId id="305" r:id="rId36"/>
    <p:sldId id="286" r:id="rId37"/>
    <p:sldId id="275" r:id="rId38"/>
    <p:sldId id="271" r:id="rId39"/>
    <p:sldId id="310" r:id="rId40"/>
    <p:sldId id="294" r:id="rId41"/>
    <p:sldId id="260" r:id="rId42"/>
    <p:sldId id="274" r:id="rId43"/>
    <p:sldId id="281" r:id="rId44"/>
    <p:sldId id="284" r:id="rId45"/>
    <p:sldId id="282" r:id="rId46"/>
    <p:sldId id="283" r:id="rId4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14AA2"/>
    <a:srgbClr val="652A92"/>
    <a:srgbClr val="491C6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5097"/>
    <p:restoredTop sz="94753"/>
  </p:normalViewPr>
  <p:slideViewPr>
    <p:cSldViewPr snapToGrid="0" snapToObjects="1">
      <p:cViewPr varScale="1">
        <p:scale>
          <a:sx n="70" d="100"/>
          <a:sy n="70" d="100"/>
        </p:scale>
        <p:origin x="224" y="9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828B390-A95B-D84C-9436-D1EA1CD8D063}" type="datetimeFigureOut">
              <a:rPr lang="en-US" smtClean="0"/>
              <a:t>10/19/19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68DD0A5-0B83-3F48-8869-2274637362CB}" type="slidenum">
              <a:rPr lang="en-US" smtClean="0"/>
              <a:t>‹#›</a:t>
            </a:fld>
            <a:endParaRPr lang="en-US"/>
          </a:p>
        </p:txBody>
      </p:sp>
    </p:spTree>
    <p:extLst>
      <p:ext uri="{BB962C8B-B14F-4D97-AF65-F5344CB8AC3E}">
        <p14:creationId xmlns:p14="http://schemas.microsoft.com/office/powerpoint/2010/main" val="21427351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8DD0A5-0B83-3F48-8869-2274637362CB}" type="slidenum">
              <a:rPr lang="en-US" smtClean="0"/>
              <a:t>3</a:t>
            </a:fld>
            <a:endParaRPr lang="en-US"/>
          </a:p>
        </p:txBody>
      </p:sp>
    </p:spTree>
    <p:extLst>
      <p:ext uri="{BB962C8B-B14F-4D97-AF65-F5344CB8AC3E}">
        <p14:creationId xmlns:p14="http://schemas.microsoft.com/office/powerpoint/2010/main" val="20805026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8DD0A5-0B83-3F48-8869-2274637362CB}" type="slidenum">
              <a:rPr lang="en-US" smtClean="0"/>
              <a:t>4</a:t>
            </a:fld>
            <a:endParaRPr lang="en-US"/>
          </a:p>
        </p:txBody>
      </p:sp>
    </p:spTree>
    <p:extLst>
      <p:ext uri="{BB962C8B-B14F-4D97-AF65-F5344CB8AC3E}">
        <p14:creationId xmlns:p14="http://schemas.microsoft.com/office/powerpoint/2010/main" val="17960869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11" name="Freeform 6" title="scalloped circle"/>
          <p:cNvSpPr/>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2" name="Title 1"/>
          <p:cNvSpPr>
            <a:spLocks noGrp="1"/>
          </p:cNvSpPr>
          <p:nvPr>
            <p:ph type="ctrTitle"/>
          </p:nvPr>
        </p:nvSpPr>
        <p:spPr>
          <a:xfrm>
            <a:off x="1078523" y="1098388"/>
            <a:ext cx="10318418" cy="4394988"/>
          </a:xfrm>
        </p:spPr>
        <p:txBody>
          <a:bodyPr anchor="ctr">
            <a:noAutofit/>
          </a:bodyPr>
          <a:lstStyle>
            <a:lvl1pPr algn="ctr">
              <a:defRPr sz="10000" spc="800" baseline="0"/>
            </a:lvl1pPr>
          </a:lstStyle>
          <a:p>
            <a:r>
              <a:rPr lang="en-US"/>
              <a:t>Click to edit Master title style</a:t>
            </a:r>
            <a:endParaRPr lang="en-US" dirty="0"/>
          </a:p>
        </p:txBody>
      </p:sp>
      <p:sp>
        <p:nvSpPr>
          <p:cNvPr id="3" name="Subtitle 2"/>
          <p:cNvSpPr>
            <a:spLocks noGrp="1"/>
          </p:cNvSpPr>
          <p:nvPr>
            <p:ph type="subTitle" idx="1"/>
          </p:nvPr>
        </p:nvSpPr>
        <p:spPr>
          <a:xfrm>
            <a:off x="2215045" y="5979196"/>
            <a:ext cx="8045373" cy="742279"/>
          </a:xfrm>
        </p:spPr>
        <p:txBody>
          <a:bodyPr anchor="t">
            <a:normAutofit/>
          </a:bodyPr>
          <a:lstStyle>
            <a:lvl1pPr marL="0" indent="0" algn="ctr">
              <a:lnSpc>
                <a:spcPct val="100000"/>
              </a:lnSpc>
              <a:buNone/>
              <a:defRPr sz="2000" b="1" i="0" cap="all" spc="400"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1078523" y="6375679"/>
            <a:ext cx="2329722" cy="348462"/>
          </a:xfrm>
        </p:spPr>
        <p:txBody>
          <a:bodyPr/>
          <a:lstStyle>
            <a:lvl1pPr>
              <a:defRPr baseline="0">
                <a:solidFill>
                  <a:schemeClr val="accent1">
                    <a:lumMod val="50000"/>
                  </a:schemeClr>
                </a:solidFill>
              </a:defRPr>
            </a:lvl1pPr>
          </a:lstStyle>
          <a:p>
            <a:fld id="{FFB641BA-F3A9-9B4E-8829-5976DFCB303F}" type="datetime1">
              <a:rPr lang="en-US" smtClean="0"/>
              <a:t>10/19/19</a:t>
            </a:fld>
            <a:endParaRPr lang="en-US" dirty="0"/>
          </a:p>
        </p:txBody>
      </p:sp>
      <p:sp>
        <p:nvSpPr>
          <p:cNvPr id="5" name="Footer Placeholder 4"/>
          <p:cNvSpPr>
            <a:spLocks noGrp="1"/>
          </p:cNvSpPr>
          <p:nvPr>
            <p:ph type="ftr" sz="quarter" idx="11"/>
          </p:nvPr>
        </p:nvSpPr>
        <p:spPr>
          <a:xfrm>
            <a:off x="4180332" y="6375679"/>
            <a:ext cx="4114800" cy="345796"/>
          </a:xfrm>
        </p:spPr>
        <p:txBody>
          <a:bodyPr/>
          <a:lstStyle>
            <a:lvl1pPr>
              <a:defRPr baseline="0">
                <a:solidFill>
                  <a:schemeClr val="accent1">
                    <a:lumMod val="50000"/>
                  </a:schemeClr>
                </a:solidFill>
              </a:defRPr>
            </a:lvl1pPr>
          </a:lstStyle>
          <a:p>
            <a:r>
              <a:rPr lang="en-US"/>
              <a:t>© 2018 Kirsten Burke Smith</a:t>
            </a:r>
            <a:endParaRPr lang="en-US" dirty="0"/>
          </a:p>
        </p:txBody>
      </p:sp>
      <p:sp>
        <p:nvSpPr>
          <p:cNvPr id="6" name="Slide Number Placeholder 5"/>
          <p:cNvSpPr>
            <a:spLocks noGrp="1"/>
          </p:cNvSpPr>
          <p:nvPr>
            <p:ph type="sldNum" sz="quarter" idx="12"/>
          </p:nvPr>
        </p:nvSpPr>
        <p:spPr>
          <a:xfrm>
            <a:off x="9067218" y="6375679"/>
            <a:ext cx="2329723" cy="345796"/>
          </a:xfrm>
        </p:spPr>
        <p:txBody>
          <a:bodyPr/>
          <a:lstStyle>
            <a:lvl1pPr>
              <a:defRPr baseline="0">
                <a:solidFill>
                  <a:schemeClr val="accent1">
                    <a:lumMod val="50000"/>
                  </a:schemeClr>
                </a:solidFill>
              </a:defRPr>
            </a:lvl1pPr>
          </a:lstStyle>
          <a:p>
            <a:fld id="{71766878-3199-4EAB-94E7-2D6D11070E14}" type="slidenum">
              <a:rPr lang="en-US" smtClean="0"/>
              <a:pPr/>
              <a:t>‹#›</a:t>
            </a:fld>
            <a:endParaRPr lang="en-US" dirty="0"/>
          </a:p>
        </p:txBody>
      </p:sp>
      <p:sp>
        <p:nvSpPr>
          <p:cNvPr id="13" name="Rectangle 12" title="left edge border"/>
          <p:cNvSpPr/>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3817594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47EADB4-8413-1140-A644-6E1AE1EB22A2}" type="datetime1">
              <a:rPr lang="en-US" smtClean="0"/>
              <a:t>10/19/19</a:t>
            </a:fld>
            <a:endParaRPr lang="en-US" dirty="0"/>
          </a:p>
        </p:txBody>
      </p:sp>
      <p:sp>
        <p:nvSpPr>
          <p:cNvPr id="5" name="Footer Placeholder 4"/>
          <p:cNvSpPr>
            <a:spLocks noGrp="1"/>
          </p:cNvSpPr>
          <p:nvPr>
            <p:ph type="ftr" sz="quarter" idx="11"/>
          </p:nvPr>
        </p:nvSpPr>
        <p:spPr/>
        <p:txBody>
          <a:bodyPr/>
          <a:lstStyle/>
          <a:p>
            <a:r>
              <a:rPr lang="en-US"/>
              <a:t>© 2018 Kirsten Burke Smith</a:t>
            </a:r>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22331419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066321" y="382386"/>
            <a:ext cx="1492132" cy="560040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57300" y="382385"/>
            <a:ext cx="8392585" cy="560040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F60EA07-9293-A94C-9A4F-42DEBA7E08C0}" type="datetime1">
              <a:rPr lang="en-US" smtClean="0"/>
              <a:t>10/19/19</a:t>
            </a:fld>
            <a:endParaRPr lang="en-US" dirty="0"/>
          </a:p>
        </p:txBody>
      </p:sp>
      <p:sp>
        <p:nvSpPr>
          <p:cNvPr id="5" name="Footer Placeholder 4"/>
          <p:cNvSpPr>
            <a:spLocks noGrp="1"/>
          </p:cNvSpPr>
          <p:nvPr>
            <p:ph type="ftr" sz="quarter" idx="11"/>
          </p:nvPr>
        </p:nvSpPr>
        <p:spPr/>
        <p:txBody>
          <a:bodyPr/>
          <a:lstStyle/>
          <a:p>
            <a:r>
              <a:rPr lang="en-US"/>
              <a:t>© 2018 Kirsten Burke Smith</a:t>
            </a:r>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34028730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336CD84-5724-6C41-82D0-535D4B7F2B60}" type="datetime1">
              <a:rPr lang="en-US" smtClean="0"/>
              <a:t>10/19/19</a:t>
            </a:fld>
            <a:endParaRPr lang="en-US" dirty="0"/>
          </a:p>
        </p:txBody>
      </p:sp>
      <p:sp>
        <p:nvSpPr>
          <p:cNvPr id="5" name="Footer Placeholder 4"/>
          <p:cNvSpPr>
            <a:spLocks noGrp="1"/>
          </p:cNvSpPr>
          <p:nvPr>
            <p:ph type="ftr" sz="quarter" idx="11"/>
          </p:nvPr>
        </p:nvSpPr>
        <p:spPr/>
        <p:txBody>
          <a:bodyPr/>
          <a:lstStyle/>
          <a:p>
            <a:r>
              <a:rPr lang="en-US"/>
              <a:t>© 2018 Kirsten Burke Smith</a:t>
            </a:r>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15045922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3242929" y="1073888"/>
            <a:ext cx="8187071" cy="4064627"/>
          </a:xfrm>
        </p:spPr>
        <p:txBody>
          <a:bodyPr anchor="b">
            <a:normAutofit/>
          </a:bodyPr>
          <a:lstStyle>
            <a:lvl1pPr>
              <a:defRPr sz="8400" spc="800" baseline="0">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3242930" y="5159781"/>
            <a:ext cx="7017488" cy="951135"/>
          </a:xfrm>
        </p:spPr>
        <p:txBody>
          <a:bodyPr>
            <a:normAutofit/>
          </a:bodyPr>
          <a:lstStyle>
            <a:lvl1pPr marL="0" indent="0">
              <a:lnSpc>
                <a:spcPct val="100000"/>
              </a:lnSpc>
              <a:buNone/>
              <a:defRPr sz="2000" b="1" i="0" cap="all" spc="400" baseline="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3236546" y="6375679"/>
            <a:ext cx="1493947" cy="348462"/>
          </a:xfrm>
        </p:spPr>
        <p:txBody>
          <a:bodyPr/>
          <a:lstStyle>
            <a:lvl1pPr>
              <a:defRPr baseline="0">
                <a:solidFill>
                  <a:schemeClr val="tx2"/>
                </a:solidFill>
              </a:defRPr>
            </a:lvl1pPr>
          </a:lstStyle>
          <a:p>
            <a:fld id="{43667828-90FB-604D-BE3D-21FED64D1A0A}" type="datetime1">
              <a:rPr lang="en-US" smtClean="0"/>
              <a:t>10/19/19</a:t>
            </a:fld>
            <a:endParaRPr lang="en-US" dirty="0"/>
          </a:p>
        </p:txBody>
      </p:sp>
      <p:sp>
        <p:nvSpPr>
          <p:cNvPr id="5" name="Footer Placeholder 4"/>
          <p:cNvSpPr>
            <a:spLocks noGrp="1"/>
          </p:cNvSpPr>
          <p:nvPr>
            <p:ph type="ftr" sz="quarter" idx="11"/>
          </p:nvPr>
        </p:nvSpPr>
        <p:spPr>
          <a:xfrm>
            <a:off x="5279064" y="6375679"/>
            <a:ext cx="4114800" cy="345796"/>
          </a:xfrm>
        </p:spPr>
        <p:txBody>
          <a:bodyPr/>
          <a:lstStyle>
            <a:lvl1pPr>
              <a:defRPr baseline="0">
                <a:solidFill>
                  <a:schemeClr val="tx2"/>
                </a:solidFill>
              </a:defRPr>
            </a:lvl1pPr>
          </a:lstStyle>
          <a:p>
            <a:r>
              <a:rPr lang="en-US"/>
              <a:t>© 2018 Kirsten Burke Smith</a:t>
            </a:r>
            <a:endParaRPr lang="en-US" dirty="0"/>
          </a:p>
        </p:txBody>
      </p:sp>
      <p:sp>
        <p:nvSpPr>
          <p:cNvPr id="6" name="Slide Number Placeholder 5"/>
          <p:cNvSpPr>
            <a:spLocks noGrp="1"/>
          </p:cNvSpPr>
          <p:nvPr>
            <p:ph type="sldNum" sz="quarter" idx="12"/>
          </p:nvPr>
        </p:nvSpPr>
        <p:spPr>
          <a:xfrm>
            <a:off x="9942434" y="6375679"/>
            <a:ext cx="1487566" cy="345796"/>
          </a:xfrm>
        </p:spPr>
        <p:txBody>
          <a:bodyPr/>
          <a:lstStyle>
            <a:lvl1pPr>
              <a:defRPr baseline="0">
                <a:solidFill>
                  <a:schemeClr val="tx2"/>
                </a:solidFill>
              </a:defRPr>
            </a:lvl1pPr>
          </a:lstStyle>
          <a:p>
            <a:fld id="{71766878-3199-4EAB-94E7-2D6D11070E14}" type="slidenum">
              <a:rPr lang="en-US" smtClean="0"/>
              <a:pPr/>
              <a:t>‹#›</a:t>
            </a:fld>
            <a:endParaRPr lang="en-US" dirty="0"/>
          </a:p>
        </p:txBody>
      </p:sp>
      <p:grpSp>
        <p:nvGrpSpPr>
          <p:cNvPr id="7" name="Group 6" title="left scallop shape"/>
          <p:cNvGrpSpPr/>
          <p:nvPr/>
        </p:nvGrpSpPr>
        <p:grpSpPr>
          <a:xfrm>
            <a:off x="0" y="0"/>
            <a:ext cx="2814638" cy="6858000"/>
            <a:chOff x="0" y="0"/>
            <a:chExt cx="2814638" cy="6858000"/>
          </a:xfrm>
        </p:grpSpPr>
        <p:sp>
          <p:nvSpPr>
            <p:cNvPr id="11" name="Freeform 6" title="left scallop shape"/>
            <p:cNvSpPr/>
            <p:nvPr/>
          </p:nvSpPr>
          <p:spPr bwMode="auto">
            <a:xfrm>
              <a:off x="0" y="0"/>
              <a:ext cx="2814638" cy="6858000"/>
            </a:xfrm>
            <a:custGeom>
              <a:avLst/>
              <a:gdLst/>
              <a:ahLst/>
              <a:cxnLst/>
              <a:rect l="0" t="0" r="r" b="b"/>
              <a:pathLst>
                <a:path w="1773" h="4320">
                  <a:moveTo>
                    <a:pt x="0" y="0"/>
                  </a:moveTo>
                  <a:lnTo>
                    <a:pt x="891" y="0"/>
                  </a:lnTo>
                  <a:lnTo>
                    <a:pt x="906" y="56"/>
                  </a:lnTo>
                  <a:lnTo>
                    <a:pt x="921" y="111"/>
                  </a:lnTo>
                  <a:lnTo>
                    <a:pt x="938" y="165"/>
                  </a:lnTo>
                  <a:lnTo>
                    <a:pt x="957" y="217"/>
                  </a:lnTo>
                  <a:lnTo>
                    <a:pt x="980" y="266"/>
                  </a:lnTo>
                  <a:lnTo>
                    <a:pt x="1007" y="312"/>
                  </a:lnTo>
                  <a:lnTo>
                    <a:pt x="1036" y="351"/>
                  </a:lnTo>
                  <a:lnTo>
                    <a:pt x="1069" y="387"/>
                  </a:lnTo>
                  <a:lnTo>
                    <a:pt x="1105" y="422"/>
                  </a:lnTo>
                  <a:lnTo>
                    <a:pt x="1145" y="456"/>
                  </a:lnTo>
                  <a:lnTo>
                    <a:pt x="1185" y="487"/>
                  </a:lnTo>
                  <a:lnTo>
                    <a:pt x="1227" y="520"/>
                  </a:lnTo>
                  <a:lnTo>
                    <a:pt x="1270" y="551"/>
                  </a:lnTo>
                  <a:lnTo>
                    <a:pt x="1311" y="584"/>
                  </a:lnTo>
                  <a:lnTo>
                    <a:pt x="1352" y="617"/>
                  </a:lnTo>
                  <a:lnTo>
                    <a:pt x="1390" y="651"/>
                  </a:lnTo>
                  <a:lnTo>
                    <a:pt x="1425" y="687"/>
                  </a:lnTo>
                  <a:lnTo>
                    <a:pt x="1456" y="725"/>
                  </a:lnTo>
                  <a:lnTo>
                    <a:pt x="1484" y="765"/>
                  </a:lnTo>
                  <a:lnTo>
                    <a:pt x="1505" y="808"/>
                  </a:lnTo>
                  <a:lnTo>
                    <a:pt x="1521" y="856"/>
                  </a:lnTo>
                  <a:lnTo>
                    <a:pt x="1530" y="907"/>
                  </a:lnTo>
                  <a:lnTo>
                    <a:pt x="1534" y="960"/>
                  </a:lnTo>
                  <a:lnTo>
                    <a:pt x="1534" y="1013"/>
                  </a:lnTo>
                  <a:lnTo>
                    <a:pt x="1530" y="1068"/>
                  </a:lnTo>
                  <a:lnTo>
                    <a:pt x="1523" y="1125"/>
                  </a:lnTo>
                  <a:lnTo>
                    <a:pt x="1515" y="1181"/>
                  </a:lnTo>
                  <a:lnTo>
                    <a:pt x="1508" y="1237"/>
                  </a:lnTo>
                  <a:lnTo>
                    <a:pt x="1501" y="1293"/>
                  </a:lnTo>
                  <a:lnTo>
                    <a:pt x="1496" y="1350"/>
                  </a:lnTo>
                  <a:lnTo>
                    <a:pt x="1494" y="1405"/>
                  </a:lnTo>
                  <a:lnTo>
                    <a:pt x="1497" y="1458"/>
                  </a:lnTo>
                  <a:lnTo>
                    <a:pt x="1504" y="1511"/>
                  </a:lnTo>
                  <a:lnTo>
                    <a:pt x="1517" y="1560"/>
                  </a:lnTo>
                  <a:lnTo>
                    <a:pt x="1535" y="1610"/>
                  </a:lnTo>
                  <a:lnTo>
                    <a:pt x="1557" y="1659"/>
                  </a:lnTo>
                  <a:lnTo>
                    <a:pt x="1583" y="1708"/>
                  </a:lnTo>
                  <a:lnTo>
                    <a:pt x="1611" y="1757"/>
                  </a:lnTo>
                  <a:lnTo>
                    <a:pt x="1640" y="1807"/>
                  </a:lnTo>
                  <a:lnTo>
                    <a:pt x="1669" y="1855"/>
                  </a:lnTo>
                  <a:lnTo>
                    <a:pt x="1696" y="1905"/>
                  </a:lnTo>
                  <a:lnTo>
                    <a:pt x="1721" y="1954"/>
                  </a:lnTo>
                  <a:lnTo>
                    <a:pt x="1742" y="2006"/>
                  </a:lnTo>
                  <a:lnTo>
                    <a:pt x="1759" y="2057"/>
                  </a:lnTo>
                  <a:lnTo>
                    <a:pt x="1769" y="2108"/>
                  </a:lnTo>
                  <a:lnTo>
                    <a:pt x="1773" y="2160"/>
                  </a:lnTo>
                  <a:lnTo>
                    <a:pt x="1769" y="2212"/>
                  </a:lnTo>
                  <a:lnTo>
                    <a:pt x="1759" y="2263"/>
                  </a:lnTo>
                  <a:lnTo>
                    <a:pt x="1742" y="2314"/>
                  </a:lnTo>
                  <a:lnTo>
                    <a:pt x="1721" y="2366"/>
                  </a:lnTo>
                  <a:lnTo>
                    <a:pt x="1696" y="2415"/>
                  </a:lnTo>
                  <a:lnTo>
                    <a:pt x="1669" y="2465"/>
                  </a:lnTo>
                  <a:lnTo>
                    <a:pt x="1640" y="2513"/>
                  </a:lnTo>
                  <a:lnTo>
                    <a:pt x="1611" y="2563"/>
                  </a:lnTo>
                  <a:lnTo>
                    <a:pt x="1583" y="2612"/>
                  </a:lnTo>
                  <a:lnTo>
                    <a:pt x="1557" y="2661"/>
                  </a:lnTo>
                  <a:lnTo>
                    <a:pt x="1535" y="2710"/>
                  </a:lnTo>
                  <a:lnTo>
                    <a:pt x="1517" y="2760"/>
                  </a:lnTo>
                  <a:lnTo>
                    <a:pt x="1504" y="2809"/>
                  </a:lnTo>
                  <a:lnTo>
                    <a:pt x="1497" y="2862"/>
                  </a:lnTo>
                  <a:lnTo>
                    <a:pt x="1494" y="2915"/>
                  </a:lnTo>
                  <a:lnTo>
                    <a:pt x="1496" y="2970"/>
                  </a:lnTo>
                  <a:lnTo>
                    <a:pt x="1501" y="3027"/>
                  </a:lnTo>
                  <a:lnTo>
                    <a:pt x="1508" y="3083"/>
                  </a:lnTo>
                  <a:lnTo>
                    <a:pt x="1515" y="3139"/>
                  </a:lnTo>
                  <a:lnTo>
                    <a:pt x="1523" y="3195"/>
                  </a:lnTo>
                  <a:lnTo>
                    <a:pt x="1530" y="3252"/>
                  </a:lnTo>
                  <a:lnTo>
                    <a:pt x="1534" y="3307"/>
                  </a:lnTo>
                  <a:lnTo>
                    <a:pt x="1534" y="3360"/>
                  </a:lnTo>
                  <a:lnTo>
                    <a:pt x="1530" y="3413"/>
                  </a:lnTo>
                  <a:lnTo>
                    <a:pt x="1521" y="3464"/>
                  </a:lnTo>
                  <a:lnTo>
                    <a:pt x="1505" y="3512"/>
                  </a:lnTo>
                  <a:lnTo>
                    <a:pt x="1484" y="3555"/>
                  </a:lnTo>
                  <a:lnTo>
                    <a:pt x="1456" y="3595"/>
                  </a:lnTo>
                  <a:lnTo>
                    <a:pt x="1425" y="3633"/>
                  </a:lnTo>
                  <a:lnTo>
                    <a:pt x="1390" y="3669"/>
                  </a:lnTo>
                  <a:lnTo>
                    <a:pt x="1352" y="3703"/>
                  </a:lnTo>
                  <a:lnTo>
                    <a:pt x="1311" y="3736"/>
                  </a:lnTo>
                  <a:lnTo>
                    <a:pt x="1270" y="3769"/>
                  </a:lnTo>
                  <a:lnTo>
                    <a:pt x="1227" y="3800"/>
                  </a:lnTo>
                  <a:lnTo>
                    <a:pt x="1185" y="3833"/>
                  </a:lnTo>
                  <a:lnTo>
                    <a:pt x="1145" y="3864"/>
                  </a:lnTo>
                  <a:lnTo>
                    <a:pt x="1105" y="3898"/>
                  </a:lnTo>
                  <a:lnTo>
                    <a:pt x="1069" y="3933"/>
                  </a:lnTo>
                  <a:lnTo>
                    <a:pt x="1036" y="3969"/>
                  </a:lnTo>
                  <a:lnTo>
                    <a:pt x="1007" y="4008"/>
                  </a:lnTo>
                  <a:lnTo>
                    <a:pt x="980" y="4054"/>
                  </a:lnTo>
                  <a:lnTo>
                    <a:pt x="957" y="4103"/>
                  </a:lnTo>
                  <a:lnTo>
                    <a:pt x="938" y="4155"/>
                  </a:lnTo>
                  <a:lnTo>
                    <a:pt x="921" y="4209"/>
                  </a:lnTo>
                  <a:lnTo>
                    <a:pt x="906" y="4264"/>
                  </a:lnTo>
                  <a:lnTo>
                    <a:pt x="891" y="4320"/>
                  </a:lnTo>
                  <a:lnTo>
                    <a:pt x="0" y="4320"/>
                  </a:lnTo>
                  <a:lnTo>
                    <a:pt x="0" y="0"/>
                  </a:lnTo>
                  <a:close/>
                </a:path>
              </a:pathLst>
            </a:custGeom>
            <a:solidFill>
              <a:schemeClr val="tx2"/>
            </a:solidFill>
            <a:ln w="0">
              <a:noFill/>
              <a:prstDash val="solid"/>
              <a:round/>
              <a:headEnd/>
              <a:tailEnd/>
            </a:ln>
          </p:spPr>
        </p:sp>
        <p:sp>
          <p:nvSpPr>
            <p:cNvPr id="16" name="Freeform 11" title="left scallop inline"/>
            <p:cNvSpPr/>
            <p:nvPr/>
          </p:nvSpPr>
          <p:spPr bwMode="auto">
            <a:xfrm>
              <a:off x="874382" y="0"/>
              <a:ext cx="1646238" cy="6858000"/>
            </a:xfrm>
            <a:custGeom>
              <a:avLst/>
              <a:gdLst/>
              <a:ahLst/>
              <a:cxnLst/>
              <a:rect l="0" t="0" r="r" b="b"/>
              <a:pathLst>
                <a:path w="1037" h="4320">
                  <a:moveTo>
                    <a:pt x="0" y="0"/>
                  </a:moveTo>
                  <a:lnTo>
                    <a:pt x="171" y="0"/>
                  </a:lnTo>
                  <a:lnTo>
                    <a:pt x="188" y="55"/>
                  </a:lnTo>
                  <a:lnTo>
                    <a:pt x="204" y="110"/>
                  </a:lnTo>
                  <a:lnTo>
                    <a:pt x="220" y="166"/>
                  </a:lnTo>
                  <a:lnTo>
                    <a:pt x="234" y="223"/>
                  </a:lnTo>
                  <a:lnTo>
                    <a:pt x="251" y="278"/>
                  </a:lnTo>
                  <a:lnTo>
                    <a:pt x="269" y="331"/>
                  </a:lnTo>
                  <a:lnTo>
                    <a:pt x="292" y="381"/>
                  </a:lnTo>
                  <a:lnTo>
                    <a:pt x="319" y="427"/>
                  </a:lnTo>
                  <a:lnTo>
                    <a:pt x="349" y="466"/>
                  </a:lnTo>
                  <a:lnTo>
                    <a:pt x="382" y="503"/>
                  </a:lnTo>
                  <a:lnTo>
                    <a:pt x="420" y="537"/>
                  </a:lnTo>
                  <a:lnTo>
                    <a:pt x="460" y="571"/>
                  </a:lnTo>
                  <a:lnTo>
                    <a:pt x="502" y="603"/>
                  </a:lnTo>
                  <a:lnTo>
                    <a:pt x="544" y="635"/>
                  </a:lnTo>
                  <a:lnTo>
                    <a:pt x="587" y="668"/>
                  </a:lnTo>
                  <a:lnTo>
                    <a:pt x="628" y="700"/>
                  </a:lnTo>
                  <a:lnTo>
                    <a:pt x="667" y="734"/>
                  </a:lnTo>
                  <a:lnTo>
                    <a:pt x="703" y="771"/>
                  </a:lnTo>
                  <a:lnTo>
                    <a:pt x="736" y="808"/>
                  </a:lnTo>
                  <a:lnTo>
                    <a:pt x="763" y="848"/>
                  </a:lnTo>
                  <a:lnTo>
                    <a:pt x="786" y="893"/>
                  </a:lnTo>
                  <a:lnTo>
                    <a:pt x="800" y="937"/>
                  </a:lnTo>
                  <a:lnTo>
                    <a:pt x="809" y="986"/>
                  </a:lnTo>
                  <a:lnTo>
                    <a:pt x="813" y="1034"/>
                  </a:lnTo>
                  <a:lnTo>
                    <a:pt x="812" y="1085"/>
                  </a:lnTo>
                  <a:lnTo>
                    <a:pt x="808" y="1136"/>
                  </a:lnTo>
                  <a:lnTo>
                    <a:pt x="803" y="1189"/>
                  </a:lnTo>
                  <a:lnTo>
                    <a:pt x="796" y="1242"/>
                  </a:lnTo>
                  <a:lnTo>
                    <a:pt x="788" y="1295"/>
                  </a:lnTo>
                  <a:lnTo>
                    <a:pt x="782" y="1348"/>
                  </a:lnTo>
                  <a:lnTo>
                    <a:pt x="778" y="1401"/>
                  </a:lnTo>
                  <a:lnTo>
                    <a:pt x="775" y="1452"/>
                  </a:lnTo>
                  <a:lnTo>
                    <a:pt x="778" y="1502"/>
                  </a:lnTo>
                  <a:lnTo>
                    <a:pt x="784" y="1551"/>
                  </a:lnTo>
                  <a:lnTo>
                    <a:pt x="797" y="1602"/>
                  </a:lnTo>
                  <a:lnTo>
                    <a:pt x="817" y="1652"/>
                  </a:lnTo>
                  <a:lnTo>
                    <a:pt x="841" y="1702"/>
                  </a:lnTo>
                  <a:lnTo>
                    <a:pt x="868" y="1752"/>
                  </a:lnTo>
                  <a:lnTo>
                    <a:pt x="896" y="1801"/>
                  </a:lnTo>
                  <a:lnTo>
                    <a:pt x="926" y="1851"/>
                  </a:lnTo>
                  <a:lnTo>
                    <a:pt x="953" y="1901"/>
                  </a:lnTo>
                  <a:lnTo>
                    <a:pt x="980" y="1952"/>
                  </a:lnTo>
                  <a:lnTo>
                    <a:pt x="1003" y="2003"/>
                  </a:lnTo>
                  <a:lnTo>
                    <a:pt x="1021" y="2054"/>
                  </a:lnTo>
                  <a:lnTo>
                    <a:pt x="1031" y="2106"/>
                  </a:lnTo>
                  <a:lnTo>
                    <a:pt x="1037" y="2160"/>
                  </a:lnTo>
                  <a:lnTo>
                    <a:pt x="1031" y="2214"/>
                  </a:lnTo>
                  <a:lnTo>
                    <a:pt x="1021" y="2266"/>
                  </a:lnTo>
                  <a:lnTo>
                    <a:pt x="1003" y="2317"/>
                  </a:lnTo>
                  <a:lnTo>
                    <a:pt x="980" y="2368"/>
                  </a:lnTo>
                  <a:lnTo>
                    <a:pt x="953" y="2419"/>
                  </a:lnTo>
                  <a:lnTo>
                    <a:pt x="926" y="2469"/>
                  </a:lnTo>
                  <a:lnTo>
                    <a:pt x="896" y="2519"/>
                  </a:lnTo>
                  <a:lnTo>
                    <a:pt x="868" y="2568"/>
                  </a:lnTo>
                  <a:lnTo>
                    <a:pt x="841" y="2618"/>
                  </a:lnTo>
                  <a:lnTo>
                    <a:pt x="817" y="2668"/>
                  </a:lnTo>
                  <a:lnTo>
                    <a:pt x="797" y="2718"/>
                  </a:lnTo>
                  <a:lnTo>
                    <a:pt x="784" y="2769"/>
                  </a:lnTo>
                  <a:lnTo>
                    <a:pt x="778" y="2818"/>
                  </a:lnTo>
                  <a:lnTo>
                    <a:pt x="775" y="2868"/>
                  </a:lnTo>
                  <a:lnTo>
                    <a:pt x="778" y="2919"/>
                  </a:lnTo>
                  <a:lnTo>
                    <a:pt x="782" y="2972"/>
                  </a:lnTo>
                  <a:lnTo>
                    <a:pt x="788" y="3025"/>
                  </a:lnTo>
                  <a:lnTo>
                    <a:pt x="796" y="3078"/>
                  </a:lnTo>
                  <a:lnTo>
                    <a:pt x="803" y="3131"/>
                  </a:lnTo>
                  <a:lnTo>
                    <a:pt x="808" y="3184"/>
                  </a:lnTo>
                  <a:lnTo>
                    <a:pt x="812" y="3235"/>
                  </a:lnTo>
                  <a:lnTo>
                    <a:pt x="813" y="3286"/>
                  </a:lnTo>
                  <a:lnTo>
                    <a:pt x="809" y="3334"/>
                  </a:lnTo>
                  <a:lnTo>
                    <a:pt x="800" y="3383"/>
                  </a:lnTo>
                  <a:lnTo>
                    <a:pt x="786" y="3427"/>
                  </a:lnTo>
                  <a:lnTo>
                    <a:pt x="763" y="3472"/>
                  </a:lnTo>
                  <a:lnTo>
                    <a:pt x="736" y="3512"/>
                  </a:lnTo>
                  <a:lnTo>
                    <a:pt x="703" y="3549"/>
                  </a:lnTo>
                  <a:lnTo>
                    <a:pt x="667" y="3586"/>
                  </a:lnTo>
                  <a:lnTo>
                    <a:pt x="628" y="3620"/>
                  </a:lnTo>
                  <a:lnTo>
                    <a:pt x="587" y="3652"/>
                  </a:lnTo>
                  <a:lnTo>
                    <a:pt x="544" y="3685"/>
                  </a:lnTo>
                  <a:lnTo>
                    <a:pt x="502" y="3717"/>
                  </a:lnTo>
                  <a:lnTo>
                    <a:pt x="460" y="3749"/>
                  </a:lnTo>
                  <a:lnTo>
                    <a:pt x="420" y="3783"/>
                  </a:lnTo>
                  <a:lnTo>
                    <a:pt x="382" y="3817"/>
                  </a:lnTo>
                  <a:lnTo>
                    <a:pt x="349" y="3854"/>
                  </a:lnTo>
                  <a:lnTo>
                    <a:pt x="319" y="3893"/>
                  </a:lnTo>
                  <a:lnTo>
                    <a:pt x="292" y="3939"/>
                  </a:lnTo>
                  <a:lnTo>
                    <a:pt x="269" y="3989"/>
                  </a:lnTo>
                  <a:lnTo>
                    <a:pt x="251" y="4042"/>
                  </a:lnTo>
                  <a:lnTo>
                    <a:pt x="234" y="4097"/>
                  </a:lnTo>
                  <a:lnTo>
                    <a:pt x="220" y="4154"/>
                  </a:lnTo>
                  <a:lnTo>
                    <a:pt x="204" y="4210"/>
                  </a:lnTo>
                  <a:lnTo>
                    <a:pt x="188" y="4265"/>
                  </a:lnTo>
                  <a:lnTo>
                    <a:pt x="171" y="4320"/>
                  </a:lnTo>
                  <a:lnTo>
                    <a:pt x="0" y="4320"/>
                  </a:lnTo>
                  <a:lnTo>
                    <a:pt x="17" y="4278"/>
                  </a:lnTo>
                  <a:lnTo>
                    <a:pt x="33" y="4232"/>
                  </a:lnTo>
                  <a:lnTo>
                    <a:pt x="46" y="4183"/>
                  </a:lnTo>
                  <a:lnTo>
                    <a:pt x="60" y="4131"/>
                  </a:lnTo>
                  <a:lnTo>
                    <a:pt x="75" y="4075"/>
                  </a:lnTo>
                  <a:lnTo>
                    <a:pt x="90" y="4019"/>
                  </a:lnTo>
                  <a:lnTo>
                    <a:pt x="109" y="3964"/>
                  </a:lnTo>
                  <a:lnTo>
                    <a:pt x="129" y="3909"/>
                  </a:lnTo>
                  <a:lnTo>
                    <a:pt x="156" y="3855"/>
                  </a:lnTo>
                  <a:lnTo>
                    <a:pt x="186" y="3804"/>
                  </a:lnTo>
                  <a:lnTo>
                    <a:pt x="222" y="3756"/>
                  </a:lnTo>
                  <a:lnTo>
                    <a:pt x="261" y="3713"/>
                  </a:lnTo>
                  <a:lnTo>
                    <a:pt x="303" y="3672"/>
                  </a:lnTo>
                  <a:lnTo>
                    <a:pt x="348" y="3634"/>
                  </a:lnTo>
                  <a:lnTo>
                    <a:pt x="392" y="3599"/>
                  </a:lnTo>
                  <a:lnTo>
                    <a:pt x="438" y="3565"/>
                  </a:lnTo>
                  <a:lnTo>
                    <a:pt x="482" y="3531"/>
                  </a:lnTo>
                  <a:lnTo>
                    <a:pt x="523" y="3499"/>
                  </a:lnTo>
                  <a:lnTo>
                    <a:pt x="561" y="3466"/>
                  </a:lnTo>
                  <a:lnTo>
                    <a:pt x="594" y="3434"/>
                  </a:lnTo>
                  <a:lnTo>
                    <a:pt x="620" y="3400"/>
                  </a:lnTo>
                  <a:lnTo>
                    <a:pt x="638" y="3367"/>
                  </a:lnTo>
                  <a:lnTo>
                    <a:pt x="647" y="3336"/>
                  </a:lnTo>
                  <a:lnTo>
                    <a:pt x="652" y="3302"/>
                  </a:lnTo>
                  <a:lnTo>
                    <a:pt x="654" y="3265"/>
                  </a:lnTo>
                  <a:lnTo>
                    <a:pt x="651" y="3224"/>
                  </a:lnTo>
                  <a:lnTo>
                    <a:pt x="647" y="3181"/>
                  </a:lnTo>
                  <a:lnTo>
                    <a:pt x="642" y="3137"/>
                  </a:lnTo>
                  <a:lnTo>
                    <a:pt x="637" y="3091"/>
                  </a:lnTo>
                  <a:lnTo>
                    <a:pt x="626" y="3021"/>
                  </a:lnTo>
                  <a:lnTo>
                    <a:pt x="620" y="2952"/>
                  </a:lnTo>
                  <a:lnTo>
                    <a:pt x="616" y="2881"/>
                  </a:lnTo>
                  <a:lnTo>
                    <a:pt x="618" y="2809"/>
                  </a:lnTo>
                  <a:lnTo>
                    <a:pt x="628" y="2737"/>
                  </a:lnTo>
                  <a:lnTo>
                    <a:pt x="642" y="2681"/>
                  </a:lnTo>
                  <a:lnTo>
                    <a:pt x="661" y="2626"/>
                  </a:lnTo>
                  <a:lnTo>
                    <a:pt x="685" y="2574"/>
                  </a:lnTo>
                  <a:lnTo>
                    <a:pt x="711" y="2521"/>
                  </a:lnTo>
                  <a:lnTo>
                    <a:pt x="739" y="2472"/>
                  </a:lnTo>
                  <a:lnTo>
                    <a:pt x="767" y="2423"/>
                  </a:lnTo>
                  <a:lnTo>
                    <a:pt x="791" y="2381"/>
                  </a:lnTo>
                  <a:lnTo>
                    <a:pt x="813" y="2342"/>
                  </a:lnTo>
                  <a:lnTo>
                    <a:pt x="834" y="2303"/>
                  </a:lnTo>
                  <a:lnTo>
                    <a:pt x="851" y="2265"/>
                  </a:lnTo>
                  <a:lnTo>
                    <a:pt x="864" y="2228"/>
                  </a:lnTo>
                  <a:lnTo>
                    <a:pt x="873" y="2194"/>
                  </a:lnTo>
                  <a:lnTo>
                    <a:pt x="876" y="2160"/>
                  </a:lnTo>
                  <a:lnTo>
                    <a:pt x="873" y="2126"/>
                  </a:lnTo>
                  <a:lnTo>
                    <a:pt x="864" y="2092"/>
                  </a:lnTo>
                  <a:lnTo>
                    <a:pt x="851" y="2055"/>
                  </a:lnTo>
                  <a:lnTo>
                    <a:pt x="834" y="2017"/>
                  </a:lnTo>
                  <a:lnTo>
                    <a:pt x="813" y="1978"/>
                  </a:lnTo>
                  <a:lnTo>
                    <a:pt x="791" y="1939"/>
                  </a:lnTo>
                  <a:lnTo>
                    <a:pt x="767" y="1897"/>
                  </a:lnTo>
                  <a:lnTo>
                    <a:pt x="739" y="1848"/>
                  </a:lnTo>
                  <a:lnTo>
                    <a:pt x="711" y="1799"/>
                  </a:lnTo>
                  <a:lnTo>
                    <a:pt x="685" y="1746"/>
                  </a:lnTo>
                  <a:lnTo>
                    <a:pt x="661" y="1694"/>
                  </a:lnTo>
                  <a:lnTo>
                    <a:pt x="642" y="1639"/>
                  </a:lnTo>
                  <a:lnTo>
                    <a:pt x="628" y="1583"/>
                  </a:lnTo>
                  <a:lnTo>
                    <a:pt x="618" y="1511"/>
                  </a:lnTo>
                  <a:lnTo>
                    <a:pt x="616" y="1439"/>
                  </a:lnTo>
                  <a:lnTo>
                    <a:pt x="620" y="1368"/>
                  </a:lnTo>
                  <a:lnTo>
                    <a:pt x="626" y="1299"/>
                  </a:lnTo>
                  <a:lnTo>
                    <a:pt x="637" y="1229"/>
                  </a:lnTo>
                  <a:lnTo>
                    <a:pt x="642" y="1183"/>
                  </a:lnTo>
                  <a:lnTo>
                    <a:pt x="647" y="1139"/>
                  </a:lnTo>
                  <a:lnTo>
                    <a:pt x="651" y="1096"/>
                  </a:lnTo>
                  <a:lnTo>
                    <a:pt x="654" y="1055"/>
                  </a:lnTo>
                  <a:lnTo>
                    <a:pt x="652" y="1018"/>
                  </a:lnTo>
                  <a:lnTo>
                    <a:pt x="647" y="984"/>
                  </a:lnTo>
                  <a:lnTo>
                    <a:pt x="638" y="953"/>
                  </a:lnTo>
                  <a:lnTo>
                    <a:pt x="620" y="920"/>
                  </a:lnTo>
                  <a:lnTo>
                    <a:pt x="594" y="886"/>
                  </a:lnTo>
                  <a:lnTo>
                    <a:pt x="561" y="854"/>
                  </a:lnTo>
                  <a:lnTo>
                    <a:pt x="523" y="822"/>
                  </a:lnTo>
                  <a:lnTo>
                    <a:pt x="482" y="789"/>
                  </a:lnTo>
                  <a:lnTo>
                    <a:pt x="438" y="755"/>
                  </a:lnTo>
                  <a:lnTo>
                    <a:pt x="392" y="721"/>
                  </a:lnTo>
                  <a:lnTo>
                    <a:pt x="348" y="686"/>
                  </a:lnTo>
                  <a:lnTo>
                    <a:pt x="303" y="648"/>
                  </a:lnTo>
                  <a:lnTo>
                    <a:pt x="261" y="607"/>
                  </a:lnTo>
                  <a:lnTo>
                    <a:pt x="222" y="564"/>
                  </a:lnTo>
                  <a:lnTo>
                    <a:pt x="186" y="516"/>
                  </a:lnTo>
                  <a:lnTo>
                    <a:pt x="156" y="465"/>
                  </a:lnTo>
                  <a:lnTo>
                    <a:pt x="129" y="411"/>
                  </a:lnTo>
                  <a:lnTo>
                    <a:pt x="109" y="356"/>
                  </a:lnTo>
                  <a:lnTo>
                    <a:pt x="90" y="301"/>
                  </a:lnTo>
                  <a:lnTo>
                    <a:pt x="75" y="245"/>
                  </a:lnTo>
                  <a:lnTo>
                    <a:pt x="60" y="189"/>
                  </a:lnTo>
                  <a:lnTo>
                    <a:pt x="46" y="137"/>
                  </a:lnTo>
                  <a:lnTo>
                    <a:pt x="33" y="88"/>
                  </a:lnTo>
                  <a:lnTo>
                    <a:pt x="17" y="42"/>
                  </a:lnTo>
                  <a:lnTo>
                    <a:pt x="0" y="0"/>
                  </a:lnTo>
                  <a:lnTo>
                    <a:pt x="0" y="0"/>
                  </a:lnTo>
                  <a:close/>
                </a:path>
              </a:pathLst>
            </a:custGeom>
            <a:solidFill>
              <a:schemeClr val="accent1"/>
            </a:solidFill>
            <a:ln w="0">
              <a:noFill/>
              <a:prstDash val="solid"/>
              <a:round/>
              <a:headEnd/>
              <a:tailEnd/>
            </a:ln>
          </p:spPr>
        </p:sp>
      </p:grpSp>
    </p:spTree>
    <p:extLst>
      <p:ext uri="{BB962C8B-B14F-4D97-AF65-F5344CB8AC3E}">
        <p14:creationId xmlns:p14="http://schemas.microsoft.com/office/powerpoint/2010/main" val="1955940116"/>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57300" y="2286000"/>
            <a:ext cx="4800600" cy="36195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647796" y="2286000"/>
            <a:ext cx="4800600" cy="36195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A7BF904-657F-DA48-9155-28F125E0423C}" type="datetime1">
              <a:rPr lang="en-US" smtClean="0"/>
              <a:t>10/19/19</a:t>
            </a:fld>
            <a:endParaRPr lang="en-US" dirty="0"/>
          </a:p>
        </p:txBody>
      </p:sp>
      <p:sp>
        <p:nvSpPr>
          <p:cNvPr id="6" name="Footer Placeholder 5"/>
          <p:cNvSpPr>
            <a:spLocks noGrp="1"/>
          </p:cNvSpPr>
          <p:nvPr>
            <p:ph type="ftr" sz="quarter" idx="11"/>
          </p:nvPr>
        </p:nvSpPr>
        <p:spPr/>
        <p:txBody>
          <a:bodyPr/>
          <a:lstStyle/>
          <a:p>
            <a:r>
              <a:rPr lang="en-US"/>
              <a:t>© 2018 Kirsten Burke Smith</a:t>
            </a:r>
            <a:endParaRPr lang="en-US" dirty="0"/>
          </a:p>
        </p:txBody>
      </p:sp>
      <p:sp>
        <p:nvSpPr>
          <p:cNvPr id="7" name="Slide Number Placeholder 6"/>
          <p:cNvSpPr>
            <a:spLocks noGrp="1"/>
          </p:cNvSpPr>
          <p:nvPr>
            <p:ph type="sldNum" sz="quarter" idx="12"/>
          </p:nvPr>
        </p:nvSpPr>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1529479408"/>
      </p:ext>
    </p:extLst>
  </p:cSld>
  <p:clrMapOvr>
    <a:masterClrMapping/>
  </p:clrMapOvr>
  <p:extLst mod="1">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2728" y="381000"/>
            <a:ext cx="10172700" cy="149351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251678"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257300" y="2909102"/>
            <a:ext cx="4800600" cy="299639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633864"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633864" y="2909102"/>
            <a:ext cx="4800600" cy="299639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F0AC870-31B1-174F-9190-100C87194AE0}" type="datetime1">
              <a:rPr lang="en-US" smtClean="0"/>
              <a:t>10/19/19</a:t>
            </a:fld>
            <a:endParaRPr lang="en-US" dirty="0"/>
          </a:p>
        </p:txBody>
      </p:sp>
      <p:sp>
        <p:nvSpPr>
          <p:cNvPr id="8" name="Footer Placeholder 7"/>
          <p:cNvSpPr>
            <a:spLocks noGrp="1"/>
          </p:cNvSpPr>
          <p:nvPr>
            <p:ph type="ftr" sz="quarter" idx="11"/>
          </p:nvPr>
        </p:nvSpPr>
        <p:spPr/>
        <p:txBody>
          <a:bodyPr/>
          <a:lstStyle/>
          <a:p>
            <a:r>
              <a:rPr lang="en-US"/>
              <a:t>© 2018 Kirsten Burke Smith</a:t>
            </a:r>
            <a:endParaRPr lang="en-US" dirty="0"/>
          </a:p>
        </p:txBody>
      </p:sp>
      <p:sp>
        <p:nvSpPr>
          <p:cNvPr id="9" name="Slide Number Placeholder 8"/>
          <p:cNvSpPr>
            <a:spLocks noGrp="1"/>
          </p:cNvSpPr>
          <p:nvPr>
            <p:ph type="sldNum" sz="quarter" idx="12"/>
          </p:nvPr>
        </p:nvSpPr>
        <p:spPr/>
        <p:txBody>
          <a:bodyPr/>
          <a:lstStyle/>
          <a:p>
            <a:fld id="{71766878-3199-4EAB-94E7-2D6D11070E14}" type="slidenum">
              <a:rPr lang="en-US" smtClean="0"/>
              <a:pPr/>
              <a:t>‹#›</a:t>
            </a:fld>
            <a:endParaRPr lang="en-US" dirty="0"/>
          </a:p>
        </p:txBody>
      </p:sp>
    </p:spTree>
    <p:extLst>
      <p:ext uri="{BB962C8B-B14F-4D97-AF65-F5344CB8AC3E}">
        <p14:creationId xmlns:p14="http://schemas.microsoft.com/office/powerpoint/2010/main" val="2559609093"/>
      </p:ext>
    </p:extLst>
  </p:cSld>
  <p:clrMapOvr>
    <a:masterClrMapping/>
  </p:clrMapOvr>
  <p:hf sldNum="0" hdr="0" dt="0"/>
  <p:extLst mod="1">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57487B4-1C63-8A4B-BB5C-773620B826EF}" type="datetime1">
              <a:rPr lang="en-US" smtClean="0"/>
              <a:t>10/19/19</a:t>
            </a:fld>
            <a:endParaRPr lang="en-US" dirty="0"/>
          </a:p>
        </p:txBody>
      </p:sp>
      <p:sp>
        <p:nvSpPr>
          <p:cNvPr id="4" name="Footer Placeholder 3"/>
          <p:cNvSpPr>
            <a:spLocks noGrp="1"/>
          </p:cNvSpPr>
          <p:nvPr>
            <p:ph type="ftr" sz="quarter" idx="11"/>
          </p:nvPr>
        </p:nvSpPr>
        <p:spPr/>
        <p:txBody>
          <a:bodyPr/>
          <a:lstStyle/>
          <a:p>
            <a:r>
              <a:rPr lang="en-US"/>
              <a:t>© 2018 Kirsten Burke Smith</a:t>
            </a:r>
            <a:endParaRPr lang="en-US" dirty="0"/>
          </a:p>
        </p:txBody>
      </p:sp>
      <p:sp>
        <p:nvSpPr>
          <p:cNvPr id="5" name="Slide Number Placeholder 4"/>
          <p:cNvSpPr>
            <a:spLocks noGrp="1"/>
          </p:cNvSpPr>
          <p:nvPr>
            <p:ph type="sldNum" sz="quarter" idx="12"/>
          </p:nvPr>
        </p:nvSpPr>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23893277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994C923-70BA-6E43-8A76-01340F254D34}" type="datetime1">
              <a:rPr lang="en-US" smtClean="0"/>
              <a:t>10/19/19</a:t>
            </a:fld>
            <a:endParaRPr lang="en-US" dirty="0"/>
          </a:p>
        </p:txBody>
      </p:sp>
      <p:sp>
        <p:nvSpPr>
          <p:cNvPr id="3" name="Footer Placeholder 2"/>
          <p:cNvSpPr>
            <a:spLocks noGrp="1"/>
          </p:cNvSpPr>
          <p:nvPr>
            <p:ph type="ftr" sz="quarter" idx="11"/>
          </p:nvPr>
        </p:nvSpPr>
        <p:spPr/>
        <p:txBody>
          <a:bodyPr/>
          <a:lstStyle/>
          <a:p>
            <a:r>
              <a:rPr lang="en-US"/>
              <a:t>© 2018 Kirsten Burke Smith</a:t>
            </a:r>
            <a:endParaRPr lang="en-US" dirty="0"/>
          </a:p>
        </p:txBody>
      </p:sp>
      <p:sp>
        <p:nvSpPr>
          <p:cNvPr id="4" name="Slide Number Placeholder 3"/>
          <p:cNvSpPr>
            <a:spLocks noGrp="1"/>
          </p:cNvSpPr>
          <p:nvPr>
            <p:ph type="sldNum" sz="quarter" idx="12"/>
          </p:nvPr>
        </p:nvSpPr>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20566441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7"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2" name="Title 1"/>
          <p:cNvSpPr>
            <a:spLocks noGrp="1"/>
          </p:cNvSpPr>
          <p:nvPr>
            <p:ph type="title"/>
          </p:nvPr>
        </p:nvSpPr>
        <p:spPr>
          <a:xfrm>
            <a:off x="8337884" y="457199"/>
            <a:ext cx="3092115" cy="1196671"/>
          </a:xfrm>
        </p:spPr>
        <p:txBody>
          <a:bodyPr anchor="b">
            <a:normAutofit/>
          </a:bodyPr>
          <a:lstStyle>
            <a:lvl1pPr>
              <a:lnSpc>
                <a:spcPct val="100000"/>
              </a:lnSpc>
              <a:defRPr sz="1900" b="1" i="0" cap="all" spc="300" baseline="0">
                <a:solidFill>
                  <a:schemeClr val="accent1"/>
                </a:solidFill>
                <a:latin typeface="+mn-lt"/>
              </a:defRPr>
            </a:lvl1pPr>
          </a:lstStyle>
          <a:p>
            <a:r>
              <a:rPr lang="en-US"/>
              <a:t>Click to edit Master title style</a:t>
            </a:r>
            <a:endParaRPr lang="en-US" dirty="0"/>
          </a:p>
        </p:txBody>
      </p:sp>
      <p:sp>
        <p:nvSpPr>
          <p:cNvPr id="3" name="Content Placeholder 2"/>
          <p:cNvSpPr>
            <a:spLocks noGrp="1"/>
          </p:cNvSpPr>
          <p:nvPr>
            <p:ph idx="1"/>
          </p:nvPr>
        </p:nvSpPr>
        <p:spPr>
          <a:xfrm>
            <a:off x="765051" y="920377"/>
            <a:ext cx="6158418" cy="498512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37885" y="1741336"/>
            <a:ext cx="3092115"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65051" y="6375679"/>
            <a:ext cx="1233355" cy="348462"/>
          </a:xfrm>
        </p:spPr>
        <p:txBody>
          <a:bodyPr/>
          <a:lstStyle/>
          <a:p>
            <a:fld id="{7EF92E95-0224-314C-9D01-95D536B41E89}" type="datetime1">
              <a:rPr lang="en-US" smtClean="0"/>
              <a:t>10/19/19</a:t>
            </a:fld>
            <a:endParaRPr lang="en-US" dirty="0"/>
          </a:p>
        </p:txBody>
      </p:sp>
      <p:sp>
        <p:nvSpPr>
          <p:cNvPr id="6" name="Footer Placeholder 5"/>
          <p:cNvSpPr>
            <a:spLocks noGrp="1"/>
          </p:cNvSpPr>
          <p:nvPr>
            <p:ph type="ftr" sz="quarter" idx="11"/>
          </p:nvPr>
        </p:nvSpPr>
        <p:spPr>
          <a:xfrm>
            <a:off x="2103620" y="6375679"/>
            <a:ext cx="3482179" cy="345796"/>
          </a:xfrm>
        </p:spPr>
        <p:txBody>
          <a:bodyPr/>
          <a:lstStyle/>
          <a:p>
            <a:r>
              <a:rPr lang="en-US"/>
              <a:t>© 2018 Kirsten Burke Smith</a:t>
            </a:r>
            <a:endParaRPr lang="en-US" dirty="0"/>
          </a:p>
        </p:txBody>
      </p:sp>
      <p:sp>
        <p:nvSpPr>
          <p:cNvPr id="7" name="Slide Number Placeholder 6"/>
          <p:cNvSpPr>
            <a:spLocks noGrp="1"/>
          </p:cNvSpPr>
          <p:nvPr>
            <p:ph type="sldNum" sz="quarter" idx="12"/>
          </p:nvPr>
        </p:nvSpPr>
        <p:spPr>
          <a:xfrm>
            <a:off x="5691014" y="6375679"/>
            <a:ext cx="1232456" cy="345796"/>
          </a:xfrm>
        </p:spPr>
        <p:txBody>
          <a:bodyPr/>
          <a:lstStyle/>
          <a:p>
            <a:fld id="{71766878-3199-4EAB-94E7-2D6D11070E14}" type="slidenum">
              <a:rPr lang="en-US" smtClean="0"/>
              <a:t>‹#›</a:t>
            </a:fld>
            <a:endParaRPr lang="en-US" dirty="0"/>
          </a:p>
        </p:txBody>
      </p:sp>
      <p:sp>
        <p:nvSpPr>
          <p:cNvPr id="8" name="Rectangle 7"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70688283"/>
      </p:ext>
    </p:extLst>
  </p:cSld>
  <p:clrMapOvr>
    <a:masterClrMapping/>
  </p:clrMapOvr>
  <p:extLst mod="1">
    <p:ext uri="{DCECCB84-F9BA-43D5-87BE-67443E8EF086}">
      <p15:sldGuideLst xmlns:p15="http://schemas.microsoft.com/office/powerpoint/2012/main">
        <p15:guide id="1" orient="horz" pos="69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283464" y="0"/>
            <a:ext cx="7355585" cy="685799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1"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12" name="Rectangle 11"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7883" y="457200"/>
            <a:ext cx="3092117" cy="1196670"/>
          </a:xfrm>
        </p:spPr>
        <p:txBody>
          <a:bodyPr anchor="b">
            <a:normAutofit/>
          </a:bodyPr>
          <a:lstStyle>
            <a:lvl1pPr>
              <a:lnSpc>
                <a:spcPct val="100000"/>
              </a:lnSpc>
              <a:defRPr sz="1900" b="1" i="0" spc="300" baseline="0">
                <a:solidFill>
                  <a:schemeClr val="accent1"/>
                </a:solidFill>
                <a:latin typeface="+mn-lt"/>
              </a:defRPr>
            </a:lvl1pPr>
          </a:lstStyle>
          <a:p>
            <a:r>
              <a:rPr lang="en-US"/>
              <a:t>Click to edit Master title style</a:t>
            </a:r>
            <a:endParaRPr lang="en-US" dirty="0"/>
          </a:p>
        </p:txBody>
      </p:sp>
      <p:sp>
        <p:nvSpPr>
          <p:cNvPr id="4" name="Text Placeholder 3"/>
          <p:cNvSpPr>
            <a:spLocks noGrp="1"/>
          </p:cNvSpPr>
          <p:nvPr>
            <p:ph type="body" sz="half" idx="2"/>
          </p:nvPr>
        </p:nvSpPr>
        <p:spPr>
          <a:xfrm>
            <a:off x="8337883" y="1741336"/>
            <a:ext cx="3092117"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65950" y="6375679"/>
            <a:ext cx="1232456" cy="348462"/>
          </a:xfrm>
        </p:spPr>
        <p:txBody>
          <a:bodyPr/>
          <a:lstStyle/>
          <a:p>
            <a:fld id="{A67DD8AA-6DF2-394B-8185-1723630E8FF0}" type="datetime1">
              <a:rPr lang="en-US" smtClean="0"/>
              <a:t>10/19/19</a:t>
            </a:fld>
            <a:endParaRPr lang="en-US" dirty="0"/>
          </a:p>
        </p:txBody>
      </p:sp>
      <p:sp>
        <p:nvSpPr>
          <p:cNvPr id="6" name="Footer Placeholder 5"/>
          <p:cNvSpPr>
            <a:spLocks noGrp="1"/>
          </p:cNvSpPr>
          <p:nvPr>
            <p:ph type="ftr" sz="quarter" idx="11"/>
          </p:nvPr>
        </p:nvSpPr>
        <p:spPr>
          <a:xfrm>
            <a:off x="2103621" y="6375679"/>
            <a:ext cx="3482178" cy="345796"/>
          </a:xfrm>
        </p:spPr>
        <p:txBody>
          <a:bodyPr/>
          <a:lstStyle/>
          <a:p>
            <a:r>
              <a:rPr lang="en-US"/>
              <a:t>© 2018 Kirsten Burke Smith</a:t>
            </a:r>
            <a:endParaRPr lang="en-US" dirty="0"/>
          </a:p>
        </p:txBody>
      </p:sp>
      <p:sp>
        <p:nvSpPr>
          <p:cNvPr id="7" name="Slide Number Placeholder 6"/>
          <p:cNvSpPr>
            <a:spLocks noGrp="1"/>
          </p:cNvSpPr>
          <p:nvPr>
            <p:ph type="sldNum" sz="quarter" idx="12"/>
          </p:nvPr>
        </p:nvSpPr>
        <p:spPr>
          <a:xfrm>
            <a:off x="5687568" y="6375679"/>
            <a:ext cx="1234440" cy="345796"/>
          </a:xfrm>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33832175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1678" y="382385"/>
            <a:ext cx="10178322" cy="1492132"/>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251678" y="2286001"/>
            <a:ext cx="10178322" cy="3593591"/>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251678" y="6375679"/>
            <a:ext cx="2329722" cy="348462"/>
          </a:xfrm>
          <a:prstGeom prst="rect">
            <a:avLst/>
          </a:prstGeom>
        </p:spPr>
        <p:txBody>
          <a:bodyPr vert="horz" lIns="91440" tIns="45720" rIns="91440" bIns="45720" rtlCol="0" anchor="ctr"/>
          <a:lstStyle>
            <a:lvl1pPr algn="l">
              <a:defRPr sz="1200">
                <a:solidFill>
                  <a:schemeClr val="tx1">
                    <a:lumMod val="65000"/>
                    <a:lumOff val="35000"/>
                  </a:schemeClr>
                </a:solidFill>
              </a:defRPr>
            </a:lvl1pPr>
          </a:lstStyle>
          <a:p>
            <a:fld id="{AF0AC870-31B1-174F-9190-100C87194AE0}" type="datetime1">
              <a:rPr lang="en-US" smtClean="0"/>
              <a:t>10/19/19</a:t>
            </a:fld>
            <a:endParaRPr lang="en-US" dirty="0"/>
          </a:p>
        </p:txBody>
      </p:sp>
      <p:sp>
        <p:nvSpPr>
          <p:cNvPr id="5" name="Footer Placeholder 4"/>
          <p:cNvSpPr>
            <a:spLocks noGrp="1"/>
          </p:cNvSpPr>
          <p:nvPr>
            <p:ph type="ftr" sz="quarter" idx="3"/>
          </p:nvPr>
        </p:nvSpPr>
        <p:spPr>
          <a:xfrm>
            <a:off x="4038600" y="6375679"/>
            <a:ext cx="4114800" cy="345796"/>
          </a:xfrm>
          <a:prstGeom prst="rect">
            <a:avLst/>
          </a:prstGeom>
        </p:spPr>
        <p:txBody>
          <a:bodyPr vert="horz" lIns="91440" tIns="45720" rIns="91440" bIns="45720" rtlCol="0" anchor="ctr"/>
          <a:lstStyle>
            <a:lvl1pPr algn="ctr">
              <a:defRPr sz="1200">
                <a:solidFill>
                  <a:schemeClr val="tx1">
                    <a:lumMod val="65000"/>
                    <a:lumOff val="35000"/>
                  </a:schemeClr>
                </a:solidFill>
              </a:defRPr>
            </a:lvl1pPr>
          </a:lstStyle>
          <a:p>
            <a:r>
              <a:rPr lang="en-US"/>
              <a:t>© 2018 Kirsten Burke Smith</a:t>
            </a:r>
            <a:endParaRPr lang="en-US" dirty="0"/>
          </a:p>
        </p:txBody>
      </p:sp>
      <p:sp>
        <p:nvSpPr>
          <p:cNvPr id="6" name="Slide Number Placeholder 5"/>
          <p:cNvSpPr>
            <a:spLocks noGrp="1"/>
          </p:cNvSpPr>
          <p:nvPr>
            <p:ph type="sldNum" sz="quarter" idx="4"/>
          </p:nvPr>
        </p:nvSpPr>
        <p:spPr>
          <a:xfrm>
            <a:off x="8610601" y="6375679"/>
            <a:ext cx="2819399" cy="345796"/>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fld id="{71766878-3199-4EAB-94E7-2D6D11070E14}" type="slidenum">
              <a:rPr lang="en-US" smtClean="0"/>
              <a:pPr/>
              <a:t>‹#›</a:t>
            </a:fld>
            <a:endParaRPr lang="en-US" dirty="0"/>
          </a:p>
        </p:txBody>
      </p:sp>
      <p:sp>
        <p:nvSpPr>
          <p:cNvPr id="11" name="Freeform 6" title="Left scallop edge"/>
          <p:cNvSpPr/>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sp>
      <p:sp>
        <p:nvSpPr>
          <p:cNvPr id="12" name="Rectangle 11" title="right edge border"/>
          <p:cNvSpPr/>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521275516"/>
      </p:ext>
    </p:extLst>
  </p:cSld>
  <p:clrMap bg1="lt1" tx1="dk1" bg2="lt2" tx2="dk2" accent1="accent1" accent2="accent2" accent3="accent3" accent4="accent4" accent5="accent5" accent6="accent6" hlink="hlink" folHlink="folHlink"/>
  <p:sldLayoutIdLst>
    <p:sldLayoutId id="2147483931" r:id="rId1"/>
    <p:sldLayoutId id="2147483932" r:id="rId2"/>
    <p:sldLayoutId id="2147483933" r:id="rId3"/>
    <p:sldLayoutId id="2147483934" r:id="rId4"/>
    <p:sldLayoutId id="2147483935" r:id="rId5"/>
    <p:sldLayoutId id="2147483936" r:id="rId6"/>
    <p:sldLayoutId id="2147483937" r:id="rId7"/>
    <p:sldLayoutId id="2147483938" r:id="rId8"/>
    <p:sldLayoutId id="2147483939" r:id="rId9"/>
    <p:sldLayoutId id="2147483940" r:id="rId10"/>
    <p:sldLayoutId id="2147483941" r:id="rId11"/>
  </p:sldLayoutIdLst>
  <p:hf sldNum="0" hdr="0" dt="0"/>
  <p:txStyles>
    <p:title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p:titleStyle>
    <p:body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792">
          <p15:clr>
            <a:srgbClr val="F26B43"/>
          </p15:clr>
        </p15:guide>
        <p15:guide id="2" pos="7200">
          <p15:clr>
            <a:srgbClr val="F26B43"/>
          </p15:clr>
        </p15:guide>
        <p15:guide id="3" orient="horz" pos="4008">
          <p15:clr>
            <a:srgbClr val="F26B43"/>
          </p15:clr>
        </p15:guide>
        <p15:guide id="4" orient="horz" pos="1440">
          <p15:clr>
            <a:srgbClr val="F26B43"/>
          </p15:clr>
        </p15:guide>
        <p15:guide id="5" orient="horz" pos="3720">
          <p15:clr>
            <a:srgbClr val="F26B43"/>
          </p15:clr>
        </p15:guide>
        <p15:guide id="6" orient="horz" pos="2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hyperlink" Target="http://hmi.ucsd.edu/howmuchinfo.php"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www.pnas.org/content/early/2009/05/11/0900234106.abstract" TargetMode="External"/><Relationship Id="rId2" Type="http://schemas.openxmlformats.org/officeDocument/2006/relationships/hyperlink" Target="https://ww2.kqed.org/mindshift/2012/04/09/the-importance-of-teaching-mindfulness/" TargetMode="Externa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5.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hyperlink" Target="http://www.hstatga.org/aces-task-force/"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8.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hyperlink" Target="https://www.buncombeschools.org/departments/student_services/compassionate_schools" TargetMode="External"/><Relationship Id="rId2" Type="http://schemas.openxmlformats.org/officeDocument/2006/relationships/hyperlink" Target="https://www.youtube.com/watch?v=YMM67Le2VHA" TargetMode="External"/><Relationship Id="rId1" Type="http://schemas.openxmlformats.org/officeDocument/2006/relationships/slideLayout" Target="../slideLayouts/slideLayout11.xml"/><Relationship Id="rId5" Type="http://schemas.openxmlformats.org/officeDocument/2006/relationships/image" Target="../media/image21.tiff"/><Relationship Id="rId4" Type="http://schemas.openxmlformats.org/officeDocument/2006/relationships/hyperlink" Target="https://www.youtube.com/watch?time_continue=173&amp;v=rh4QC_Yhx5A" TargetMode="External"/></Relationships>
</file>

<file path=ppt/slides/_rels/slide21.xml.rels><?xml version="1.0" encoding="UTF-8" standalone="yes"?>
<Relationships xmlns="http://schemas.openxmlformats.org/package/2006/relationships"><Relationship Id="rId2" Type="http://schemas.openxmlformats.org/officeDocument/2006/relationships/image" Target="../media/image22.tif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hyperlink" Target="http://www.nytimes.com/2010/11/21/technology/21brain.html?pagewanted=all" TargetMode="Externa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hyperlink" Target="http://blog.innerdrive.co.uk/6-ways-to-improve-how-you-talk-to-yourself" TargetMode="External"/><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s://www.cosmickids.com/" TargetMode="External"/><Relationship Id="rId2" Type="http://schemas.openxmlformats.org/officeDocument/2006/relationships/hyperlink" Target="https://youtu.be/yRKpNaVaP84" TargetMode="External"/><Relationship Id="rId1" Type="http://schemas.openxmlformats.org/officeDocument/2006/relationships/slideLayout" Target="../slideLayouts/slideLayout2.xml"/><Relationship Id="rId6" Type="http://schemas.openxmlformats.org/officeDocument/2006/relationships/image" Target="../media/image30.jpg"/><Relationship Id="rId5" Type="http://schemas.openxmlformats.org/officeDocument/2006/relationships/hyperlink" Target="https://www.youtube.com/watch?v=9vbl-R9Rw0c" TargetMode="External"/><Relationship Id="rId4" Type="http://schemas.openxmlformats.org/officeDocument/2006/relationships/hyperlink" Target="https://www.youtube.com/watch?v=Hfpl6WYBFek"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app.gonoodle.com/channels/maximo/whirling-happiness?s=Channel&amp;t=Maximo" TargetMode="External"/><Relationship Id="rId2" Type="http://schemas.openxmlformats.org/officeDocument/2006/relationships/hyperlink" Target="https://app.gonoodle.com/channels/flow/melting?s=Channel&amp;t=Flow" TargetMode="External"/><Relationship Id="rId1" Type="http://schemas.openxmlformats.org/officeDocument/2006/relationships/slideLayout" Target="../slideLayouts/slideLayout4.xml"/><Relationship Id="rId5" Type="http://schemas.openxmlformats.org/officeDocument/2006/relationships/image" Target="../media/image32.tiff"/><Relationship Id="rId4" Type="http://schemas.openxmlformats.org/officeDocument/2006/relationships/image" Target="../media/image31.png"/></Relationships>
</file>

<file path=ppt/slides/_rels/slide31.xml.rels><?xml version="1.0" encoding="UTF-8" standalone="yes"?>
<Relationships xmlns="http://schemas.openxmlformats.org/package/2006/relationships"><Relationship Id="rId3" Type="http://schemas.openxmlformats.org/officeDocument/2006/relationships/hyperlink" Target="https://youtu.be/iebciuBXCh4?t=9s" TargetMode="External"/><Relationship Id="rId2" Type="http://schemas.openxmlformats.org/officeDocument/2006/relationships/hyperlink" Target="https://youtu.be/dEzbdLn2bJc" TargetMode="External"/><Relationship Id="rId1" Type="http://schemas.openxmlformats.org/officeDocument/2006/relationships/slideLayout" Target="../slideLayouts/slideLayout3.xml"/><Relationship Id="rId4" Type="http://schemas.openxmlformats.org/officeDocument/2006/relationships/image" Target="../media/image24.jpg"/></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hyperlink" Target="http://www.televisiontunes.com/game.php" TargetMode="External"/><Relationship Id="rId2" Type="http://schemas.openxmlformats.org/officeDocument/2006/relationships/hyperlink" Target="http://brainbreaks.blogspot.com/" TargetMode="External"/><Relationship Id="rId1" Type="http://schemas.openxmlformats.org/officeDocument/2006/relationships/slideLayout" Target="../slideLayouts/slideLayout4.xml"/><Relationship Id="rId6" Type="http://schemas.openxmlformats.org/officeDocument/2006/relationships/image" Target="../media/image35.png"/><Relationship Id="rId5" Type="http://schemas.openxmlformats.org/officeDocument/2006/relationships/hyperlink" Target="http://teachinginstyle.wordpress.com/2011/12/05/tips-and-tricks-fun-brain-breaks/" TargetMode="External"/><Relationship Id="rId4" Type="http://schemas.openxmlformats.org/officeDocument/2006/relationships/hyperlink" Target="http://www.pinterest.com/principalliz/cooperative-kagan-brain-breaks/" TargetMode="External"/></Relationships>
</file>

<file path=ppt/slides/_rels/slide35.xml.rels><?xml version="1.0" encoding="UTF-8" standalone="yes"?>
<Relationships xmlns="http://schemas.openxmlformats.org/package/2006/relationships"><Relationship Id="rId3" Type="http://schemas.openxmlformats.org/officeDocument/2006/relationships/hyperlink" Target="https://www.youtube.com/watch?v=M91_IWYzmYA" TargetMode="External"/><Relationship Id="rId2" Type="http://schemas.openxmlformats.org/officeDocument/2006/relationships/hyperlink" Target="https://www.pbs.org/parents/crafts-and-experiments/practice-mindfulness-with-belly-breathing" TargetMode="External"/><Relationship Id="rId1" Type="http://schemas.openxmlformats.org/officeDocument/2006/relationships/slideLayout" Target="../slideLayouts/slideLayout4.xml"/><Relationship Id="rId4" Type="http://schemas.openxmlformats.org/officeDocument/2006/relationships/image" Target="../media/image35.png"/></Relationships>
</file>

<file path=ppt/slides/_rels/slide36.xml.rels><?xml version="1.0" encoding="UTF-8" standalone="yes"?>
<Relationships xmlns="http://schemas.openxmlformats.org/package/2006/relationships"><Relationship Id="rId2" Type="http://schemas.openxmlformats.org/officeDocument/2006/relationships/image" Target="../media/image36.tiff"/><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hyperlink" Target="https://youtu.be/NJ9UtuWfs3U" TargetMode="External"/><Relationship Id="rId2" Type="http://schemas.openxmlformats.org/officeDocument/2006/relationships/hyperlink" Target="https://youtu.be/Hu7ld_EABWU" TargetMode="External"/><Relationship Id="rId1" Type="http://schemas.openxmlformats.org/officeDocument/2006/relationships/slideLayout" Target="../slideLayouts/slideLayout4.xml"/><Relationship Id="rId5" Type="http://schemas.openxmlformats.org/officeDocument/2006/relationships/image" Target="../media/image37.jpg"/><Relationship Id="rId4" Type="http://schemas.openxmlformats.org/officeDocument/2006/relationships/hyperlink" Target="https://youtu.be/NJ9UtuWfs3U?t=13m20s"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hyperlink" Target="https://www.psychologytoday.com/blog/mindfulness-in-frantic-world/201109/the-chocolate-meditation" TargetMode="External"/><Relationship Id="rId1" Type="http://schemas.openxmlformats.org/officeDocument/2006/relationships/slideLayout" Target="../slideLayouts/slideLayout4.xml"/><Relationship Id="rId4" Type="http://schemas.openxmlformats.org/officeDocument/2006/relationships/image" Target="../media/image39.tiff"/></Relationships>
</file>

<file path=ppt/slides/_rels/slide3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hyperlink" Target="https://www.psychologytoday.com/blog/mindfulness-in-frantic-world/201109/the-chocolate-meditation" TargetMode="External"/><Relationship Id="rId2" Type="http://schemas.openxmlformats.org/officeDocument/2006/relationships/hyperlink" Target="http://www.sidewaysthoughts.com/blog/2014/01/mindfulness-defined-a-resolution-to-consider/" TargetMode="External"/><Relationship Id="rId1" Type="http://schemas.openxmlformats.org/officeDocument/2006/relationships/slideLayout" Target="../slideLayouts/slideLayout3.xml"/><Relationship Id="rId6" Type="http://schemas.openxmlformats.org/officeDocument/2006/relationships/image" Target="../media/image44.png"/><Relationship Id="rId5" Type="http://schemas.openxmlformats.org/officeDocument/2006/relationships/hyperlink" Target="https://youtu.be/Hu7ld_EABWU" TargetMode="External"/><Relationship Id="rId4" Type="http://schemas.openxmlformats.org/officeDocument/2006/relationships/hyperlink" Target="http://teachinginstyle.wordpress.com/2011/12/05/tips-and-tricks-fun-brain-breaks/" TargetMode="External"/></Relationships>
</file>

<file path=ppt/slides/_rels/slide43.xml.rels><?xml version="1.0" encoding="UTF-8" standalone="yes"?>
<Relationships xmlns="http://schemas.openxmlformats.org/package/2006/relationships"><Relationship Id="rId3" Type="http://schemas.openxmlformats.org/officeDocument/2006/relationships/hyperlink" Target="http://calmclassroom.com/wp-content/uploads/2011/06/Benson-Academic-Performance-Middle-School.pdf" TargetMode="External"/><Relationship Id="rId7" Type="http://schemas.openxmlformats.org/officeDocument/2006/relationships/hyperlink" Target="http://calmclassroom.com/wp-content/uploads/2011/06/Norlander-noise-reduction-and-relaxation.pdf" TargetMode="External"/><Relationship Id="rId2" Type="http://schemas.openxmlformats.org/officeDocument/2006/relationships/hyperlink" Target="http://calmclassroom.com/wp-content/uploads/2011/06/Barnes-Bauza-HQLO-Impact-of-Stress-Reducation-on-Negatuve-School-Behavior.pdf" TargetMode="External"/><Relationship Id="rId1" Type="http://schemas.openxmlformats.org/officeDocument/2006/relationships/slideLayout" Target="../slideLayouts/slideLayout2.xml"/><Relationship Id="rId6" Type="http://schemas.openxmlformats.org/officeDocument/2006/relationships/hyperlink" Target="http://calmclassroom.com/wp-content/uploads/2011/06/Integrating-a-relaxation-response-based-curriculum-into-a-public-high.pdf" TargetMode="External"/><Relationship Id="rId5" Type="http://schemas.openxmlformats.org/officeDocument/2006/relationships/hyperlink" Target="http://calmclassroom.com/wp-content/uploads/2011/06/Darcey-Middle-School-Learn-Two-Relaxation-Techniques.pdf" TargetMode="External"/><Relationship Id="rId4" Type="http://schemas.openxmlformats.org/officeDocument/2006/relationships/hyperlink" Target="http://calmclassroom.com/wp-content/uploads/2011/06/Benson-Increase-In-Positve-Psychological-Characteristics-in-High-School-18-1.pdf" TargetMode="External"/></Relationships>
</file>

<file path=ppt/slides/_rels/slide44.xml.rels><?xml version="1.0" encoding="UTF-8" standalone="yes"?>
<Relationships xmlns="http://schemas.openxmlformats.org/package/2006/relationships"><Relationship Id="rId3" Type="http://schemas.openxmlformats.org/officeDocument/2006/relationships/hyperlink" Target="http://calmclassroom.com/wp-content/uploads/2011/06/Beauchemin-Mindfulness-Meditation-lessen-anxiety.pdf" TargetMode="External"/><Relationship Id="rId2" Type="http://schemas.openxmlformats.org/officeDocument/2006/relationships/hyperlink" Target="http://calmclassroom.com/wp-content/uploads/2011/06/Tobias-Theraputic-use-of-relaxation-response.pdf" TargetMode="External"/><Relationship Id="rId1" Type="http://schemas.openxmlformats.org/officeDocument/2006/relationships/slideLayout" Target="../slideLayouts/slideLayout2.xml"/><Relationship Id="rId4" Type="http://schemas.openxmlformats.org/officeDocument/2006/relationships/hyperlink" Target="http://calmclassroom.com/wp-content/uploads/2011/06/Flook-Effects-of-Mindful-Awareness-Practices-on-Executive-Function-11.pdf" TargetMode="External"/></Relationships>
</file>

<file path=ppt/slides/_rels/slide45.xml.rels><?xml version="1.0" encoding="UTF-8" standalone="yes"?>
<Relationships xmlns="http://schemas.openxmlformats.org/package/2006/relationships"><Relationship Id="rId3" Type="http://schemas.openxmlformats.org/officeDocument/2006/relationships/hyperlink" Target="http://calmclassroom.com/wp-content/uploads/2011/06/Deborah-Brauser-Decrease-in-depression-Mindfulness-mediation.pdf" TargetMode="External"/><Relationship Id="rId2" Type="http://schemas.openxmlformats.org/officeDocument/2006/relationships/hyperlink" Target="http://calmclassroom.com/wp-content/uploads/2011/06/Kabot-Zinn-Mindfulness-Interventions-in-Context.pdf" TargetMode="External"/><Relationship Id="rId1" Type="http://schemas.openxmlformats.org/officeDocument/2006/relationships/slideLayout" Target="../slideLayouts/slideLayout2.xml"/><Relationship Id="rId6" Type="http://schemas.openxmlformats.org/officeDocument/2006/relationships/hyperlink" Target="http://calmclassroom.com/wp-content/uploads/2011/06/Mendelson-Feasibility-and-Preliminary-Outcomes-of-a-School-Based.pdf" TargetMode="External"/><Relationship Id="rId5" Type="http://schemas.openxmlformats.org/officeDocument/2006/relationships/hyperlink" Target="http://calmclassroom.com/wp-content/uploads/2011/06/Lee-Mindfulness-based-cognitive-therapy-for-children-Results-of-a-pilot-study.pdf" TargetMode="External"/><Relationship Id="rId4" Type="http://schemas.openxmlformats.org/officeDocument/2006/relationships/hyperlink" Target="http://calmclassroom.com/wp-content/uploads/2011/06/Haydicky-Mindfulness-Training-for-Adolescents-with-LD.pdf" TargetMode="External"/></Relationships>
</file>

<file path=ppt/slides/_rels/slide46.xml.rels><?xml version="1.0" encoding="UTF-8" standalone="yes"?>
<Relationships xmlns="http://schemas.openxmlformats.org/package/2006/relationships"><Relationship Id="rId3" Type="http://schemas.openxmlformats.org/officeDocument/2006/relationships/hyperlink" Target="http://calmclassroom.com/wp-content/uploads/2011/06/Semple-Treating-Anxiety-with-Mindfulness.pdf" TargetMode="External"/><Relationship Id="rId2" Type="http://schemas.openxmlformats.org/officeDocument/2006/relationships/hyperlink" Target="http://calmclassroom.com/wp-content/uploads/2011/06/Napoli-Mindfulness-Training.pdf" TargetMode="External"/><Relationship Id="rId1" Type="http://schemas.openxmlformats.org/officeDocument/2006/relationships/slideLayout" Target="../slideLayouts/slideLayout2.xml"/><Relationship Id="rId5" Type="http://schemas.openxmlformats.org/officeDocument/2006/relationships/hyperlink" Target="http://calmclassroom.com/wp-content/uploads/2011/06/Zylowska-Mindfulness-Meditation-Training-in-Adults-and-Adolescents-With-ADHD-A-Feasibility-Study.pdf" TargetMode="External"/><Relationship Id="rId4" Type="http://schemas.openxmlformats.org/officeDocument/2006/relationships/hyperlink" Target="http://calmclassroom.com/wp-content/uploads/2011/06/Singh-Adoles-with-Conduct-Disorder-can-be-Mindful.pdf"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hyperlink" Target="https://greatergood.berkeley.edu/article/item/try_selfcompassion/" TargetMode="Externa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hyperlink" Target="https://www.cultofpedagogy.com/teacher-self-care/" TargetMode="External"/><Relationship Id="rId1" Type="http://schemas.openxmlformats.org/officeDocument/2006/relationships/slideLayout" Target="../slideLayouts/slideLayout4.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7030A0">
            <a:alpha val="30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242929" y="1073889"/>
            <a:ext cx="8187071" cy="2278912"/>
          </a:xfrm>
        </p:spPr>
        <p:txBody>
          <a:bodyPr>
            <a:normAutofit fontScale="90000"/>
          </a:bodyPr>
          <a:lstStyle/>
          <a:p>
            <a:pPr algn="ctr"/>
            <a:r>
              <a:rPr lang="en-US" sz="60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Abadi MT Condensed Extra Bold" charset="0"/>
                <a:ea typeface="Abadi MT Condensed Extra Bold" charset="0"/>
                <a:cs typeface="Abadi MT Condensed Extra Bold" charset="0"/>
              </a:rPr>
              <a:t>Mindfulness &amp; Metacognition </a:t>
            </a:r>
            <a:br>
              <a:rPr lang="en-US" sz="60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Abadi MT Condensed Extra Bold" charset="0"/>
                <a:ea typeface="Abadi MT Condensed Extra Bold" charset="0"/>
                <a:cs typeface="Abadi MT Condensed Extra Bold" charset="0"/>
              </a:rPr>
            </a:br>
            <a:r>
              <a:rPr lang="en-US" sz="60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Abadi MT Condensed Extra Bold" charset="0"/>
                <a:ea typeface="Abadi MT Condensed Extra Bold" charset="0"/>
                <a:cs typeface="Abadi MT Condensed Extra Bold" charset="0"/>
              </a:rPr>
              <a:t>to Increase Engagement</a:t>
            </a:r>
          </a:p>
        </p:txBody>
      </p:sp>
      <p:sp>
        <p:nvSpPr>
          <p:cNvPr id="3" name="Subtitle 2"/>
          <p:cNvSpPr>
            <a:spLocks noGrp="1"/>
          </p:cNvSpPr>
          <p:nvPr>
            <p:ph type="body" idx="1"/>
          </p:nvPr>
        </p:nvSpPr>
        <p:spPr>
          <a:xfrm>
            <a:off x="3594419" y="894598"/>
            <a:ext cx="7017488" cy="951135"/>
          </a:xfrm>
        </p:spPr>
        <p:txBody>
          <a:bodyPr>
            <a:noAutofit/>
          </a:bodyPr>
          <a:lstStyle/>
          <a:p>
            <a:pPr algn="ctr"/>
            <a:r>
              <a:rPr lang="en-US" dirty="0">
                <a:solidFill>
                  <a:srgbClr val="491C6C"/>
                </a:solidFill>
                <a:latin typeface="KG Miss Kindergarten" charset="0"/>
                <a:ea typeface="KG Miss Kindergarten" charset="0"/>
                <a:cs typeface="KG Miss Kindergarten" charset="0"/>
              </a:rPr>
              <a:t>SLAWNY Fall Sharing Event</a:t>
            </a:r>
          </a:p>
          <a:p>
            <a:pPr algn="ctr"/>
            <a:r>
              <a:rPr lang="en-US" dirty="0">
                <a:solidFill>
                  <a:srgbClr val="491C6C"/>
                </a:solidFill>
                <a:latin typeface="KG Miss Kindergarten" charset="0"/>
                <a:ea typeface="KG Miss Kindergarten" charset="0"/>
                <a:cs typeface="KG Miss Kindergarten" charset="0"/>
              </a:rPr>
              <a:t>Saturday, October 19, 2019</a:t>
            </a:r>
          </a:p>
        </p:txBody>
      </p:sp>
      <p:sp>
        <p:nvSpPr>
          <p:cNvPr id="5" name="Footer Placeholder 4"/>
          <p:cNvSpPr>
            <a:spLocks noGrp="1"/>
          </p:cNvSpPr>
          <p:nvPr>
            <p:ph type="ftr" sz="quarter" idx="11"/>
          </p:nvPr>
        </p:nvSpPr>
        <p:spPr/>
        <p:txBody>
          <a:bodyPr/>
          <a:lstStyle/>
          <a:p>
            <a:r>
              <a:rPr lang="en-US" dirty="0"/>
              <a:t>© 2019 Kirsten Burke Smith</a:t>
            </a:r>
          </a:p>
        </p:txBody>
      </p:sp>
      <p:sp>
        <p:nvSpPr>
          <p:cNvPr id="13" name="Rectangle 12">
            <a:extLst>
              <a:ext uri="{FF2B5EF4-FFF2-40B4-BE49-F238E27FC236}">
                <a16:creationId xmlns:a16="http://schemas.microsoft.com/office/drawing/2014/main" id="{7C02D2BA-67B0-7444-870B-245896FEFD7C}"/>
              </a:ext>
            </a:extLst>
          </p:cNvPr>
          <p:cNvSpPr/>
          <p:nvPr/>
        </p:nvSpPr>
        <p:spPr>
          <a:xfrm>
            <a:off x="4258923" y="3532092"/>
            <a:ext cx="5688480" cy="2246769"/>
          </a:xfrm>
          <a:prstGeom prst="rect">
            <a:avLst/>
          </a:prstGeom>
          <a:noFill/>
        </p:spPr>
        <p:txBody>
          <a:bodyPr wrap="none" lIns="91440" tIns="45720" rIns="91440" bIns="45720">
            <a:spAutoFit/>
          </a:bodyPr>
          <a:lstStyle/>
          <a:p>
            <a:pPr algn="ctr"/>
            <a:r>
              <a:rPr lang="en-US" sz="2800" b="1" cap="none" spc="0" dirty="0">
                <a:ln w="12700">
                  <a:solidFill>
                    <a:schemeClr val="accent5"/>
                  </a:solidFill>
                  <a:prstDash val="solid"/>
                </a:ln>
                <a:solidFill>
                  <a:srgbClr val="A14AA2"/>
                </a:solidFill>
                <a:effectLst/>
                <a:ea typeface="KG Miss Kindergarten" charset="0"/>
                <a:cs typeface="KG Miss Kindergarten" charset="0"/>
              </a:rPr>
              <a:t>Ms. Kirsten Burke Smith, </a:t>
            </a:r>
            <a:r>
              <a:rPr lang="en-US" sz="2800" b="1" cap="none" spc="0" dirty="0" err="1">
                <a:ln w="12700">
                  <a:solidFill>
                    <a:schemeClr val="accent5"/>
                  </a:solidFill>
                  <a:prstDash val="solid"/>
                </a:ln>
                <a:solidFill>
                  <a:srgbClr val="A14AA2"/>
                </a:solidFill>
                <a:effectLst/>
                <a:ea typeface="KG Miss Kindergarten" charset="0"/>
                <a:cs typeface="KG Miss Kindergarten" charset="0"/>
              </a:rPr>
              <a:t>M.S.Ed</a:t>
            </a:r>
            <a:r>
              <a:rPr lang="en-US" sz="2800" b="1" cap="none" spc="0" dirty="0">
                <a:ln w="12700">
                  <a:solidFill>
                    <a:schemeClr val="accent5"/>
                  </a:solidFill>
                  <a:prstDash val="solid"/>
                </a:ln>
                <a:solidFill>
                  <a:srgbClr val="A14AA2"/>
                </a:solidFill>
                <a:effectLst/>
                <a:ea typeface="KG Miss Kindergarten" charset="0"/>
                <a:cs typeface="KG Miss Kindergarten" charset="0"/>
              </a:rPr>
              <a:t>.</a:t>
            </a:r>
            <a:endParaRPr lang="en-US" sz="2800" b="1" cap="none" spc="0" dirty="0">
              <a:ln w="12700">
                <a:solidFill>
                  <a:schemeClr val="accent5"/>
                </a:solidFill>
                <a:prstDash val="solid"/>
              </a:ln>
              <a:solidFill>
                <a:srgbClr val="A14AA2"/>
              </a:solidFill>
              <a:effectLst/>
            </a:endParaRPr>
          </a:p>
          <a:p>
            <a:pPr algn="ctr"/>
            <a:r>
              <a:rPr lang="en-US" sz="2800" b="1" cap="none" spc="0" dirty="0">
                <a:ln w="12700">
                  <a:solidFill>
                    <a:schemeClr val="accent5"/>
                  </a:solidFill>
                  <a:prstDash val="solid"/>
                </a:ln>
                <a:solidFill>
                  <a:srgbClr val="A14AA2"/>
                </a:solidFill>
                <a:effectLst/>
                <a:latin typeface="KG Miss Kindergarten" charset="0"/>
                <a:ea typeface="KG Miss Kindergarten" charset="0"/>
                <a:cs typeface="KG Miss Kindergarten" charset="0"/>
              </a:rPr>
              <a:t>kirstenbsmith829@gmail.com</a:t>
            </a:r>
          </a:p>
          <a:p>
            <a:pPr algn="ctr"/>
            <a:r>
              <a:rPr lang="en-US" sz="2800" b="1" cap="none" spc="0" dirty="0">
                <a:ln w="12700">
                  <a:solidFill>
                    <a:schemeClr val="accent5"/>
                  </a:solidFill>
                  <a:prstDash val="solid"/>
                </a:ln>
                <a:solidFill>
                  <a:srgbClr val="A14AA2"/>
                </a:solidFill>
                <a:effectLst/>
                <a:latin typeface="KG Miss Kindergarten" charset="0"/>
                <a:ea typeface="KG Miss Kindergarten" charset="0"/>
                <a:cs typeface="KG Miss Kindergarten" charset="0"/>
              </a:rPr>
              <a:t>716.260.0997</a:t>
            </a:r>
          </a:p>
          <a:p>
            <a:pPr algn="ctr"/>
            <a:r>
              <a:rPr lang="en-US" sz="2800" b="1" cap="none" spc="0" dirty="0">
                <a:ln w="12700">
                  <a:solidFill>
                    <a:schemeClr val="accent5"/>
                  </a:solidFill>
                  <a:prstDash val="solid"/>
                </a:ln>
                <a:solidFill>
                  <a:srgbClr val="A14AA2"/>
                </a:solidFill>
                <a:effectLst/>
                <a:latin typeface="KG Miss Kindergarten" charset="0"/>
                <a:ea typeface="KG Miss Kindergarten" charset="0"/>
                <a:cs typeface="KG Miss Kindergarten" charset="0"/>
              </a:rPr>
              <a:t>@</a:t>
            </a:r>
            <a:r>
              <a:rPr lang="en-US" sz="2800" b="1" cap="none" spc="0" dirty="0" err="1">
                <a:ln w="12700">
                  <a:solidFill>
                    <a:schemeClr val="accent5"/>
                  </a:solidFill>
                  <a:prstDash val="solid"/>
                </a:ln>
                <a:solidFill>
                  <a:srgbClr val="A14AA2"/>
                </a:solidFill>
                <a:effectLst/>
                <a:latin typeface="KG Miss Kindergarten" charset="0"/>
                <a:ea typeface="KG Miss Kindergarten" charset="0"/>
                <a:cs typeface="KG Miss Kindergarten" charset="0"/>
              </a:rPr>
              <a:t>kirstenbsmith</a:t>
            </a:r>
            <a:endParaRPr lang="en-US" sz="2800" b="1" cap="none" spc="0" dirty="0">
              <a:ln w="12700">
                <a:solidFill>
                  <a:schemeClr val="accent5"/>
                </a:solidFill>
                <a:prstDash val="solid"/>
              </a:ln>
              <a:solidFill>
                <a:srgbClr val="A14AA2"/>
              </a:solidFill>
              <a:effectLst/>
              <a:latin typeface="KG Miss Kindergarten" charset="0"/>
              <a:ea typeface="KG Miss Kindergarten" charset="0"/>
              <a:cs typeface="KG Miss Kindergarten" charset="0"/>
            </a:endParaRPr>
          </a:p>
          <a:p>
            <a:pPr algn="ctr"/>
            <a:r>
              <a:rPr lang="en-US" sz="2800" b="1" cap="none" spc="0" dirty="0" err="1">
                <a:ln w="12700">
                  <a:solidFill>
                    <a:schemeClr val="accent5"/>
                  </a:solidFill>
                  <a:prstDash val="solid"/>
                </a:ln>
                <a:solidFill>
                  <a:srgbClr val="A14AA2"/>
                </a:solidFill>
                <a:effectLst/>
                <a:latin typeface="KG Miss Kindergarten" charset="0"/>
                <a:ea typeface="KG Miss Kindergarten" charset="0"/>
                <a:cs typeface="KG Miss Kindergarten" charset="0"/>
              </a:rPr>
              <a:t>EDTechInspired.com</a:t>
            </a:r>
            <a:endParaRPr lang="en-US" sz="2800" b="1" cap="none" spc="0" dirty="0">
              <a:ln w="12700">
                <a:solidFill>
                  <a:schemeClr val="accent5"/>
                </a:solidFill>
                <a:prstDash val="solid"/>
              </a:ln>
              <a:solidFill>
                <a:srgbClr val="A14AA2"/>
              </a:solidFill>
              <a:effectLst/>
            </a:endParaRPr>
          </a:p>
        </p:txBody>
      </p:sp>
      <p:pic>
        <p:nvPicPr>
          <p:cNvPr id="7" name="Picture 6">
            <a:extLst>
              <a:ext uri="{FF2B5EF4-FFF2-40B4-BE49-F238E27FC236}">
                <a16:creationId xmlns:a16="http://schemas.microsoft.com/office/drawing/2014/main" id="{D169FF8A-2DC3-2B43-B9A4-96F30392CA5B}"/>
              </a:ext>
            </a:extLst>
          </p:cNvPr>
          <p:cNvPicPr>
            <a:picLocks noChangeAspect="1"/>
          </p:cNvPicPr>
          <p:nvPr/>
        </p:nvPicPr>
        <p:blipFill>
          <a:blip r:embed="rId2"/>
          <a:stretch>
            <a:fillRect/>
          </a:stretch>
        </p:blipFill>
        <p:spPr>
          <a:xfrm>
            <a:off x="-1341453" y="-263804"/>
            <a:ext cx="6268620" cy="6985279"/>
          </a:xfrm>
          <a:prstGeom prst="rect">
            <a:avLst/>
          </a:prstGeom>
        </p:spPr>
      </p:pic>
    </p:spTree>
    <p:extLst>
      <p:ext uri="{BB962C8B-B14F-4D97-AF65-F5344CB8AC3E}">
        <p14:creationId xmlns:p14="http://schemas.microsoft.com/office/powerpoint/2010/main" val="3050581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1678" y="382385"/>
            <a:ext cx="10178322" cy="1191582"/>
          </a:xfrm>
        </p:spPr>
        <p:txBody>
          <a:bodyPr>
            <a:normAutofit/>
          </a:bodyPr>
          <a:lstStyle/>
          <a:p>
            <a:pPr algn="ctr"/>
            <a:r>
              <a:rPr lang="en-US" sz="4800" dirty="0"/>
              <a:t>Why mindfulness/Metacognition?</a:t>
            </a:r>
          </a:p>
        </p:txBody>
      </p:sp>
      <p:sp>
        <p:nvSpPr>
          <p:cNvPr id="3" name="Content Placeholder 2"/>
          <p:cNvSpPr>
            <a:spLocks noGrp="1"/>
          </p:cNvSpPr>
          <p:nvPr>
            <p:ph idx="1"/>
          </p:nvPr>
        </p:nvSpPr>
        <p:spPr>
          <a:xfrm>
            <a:off x="843640" y="1434358"/>
            <a:ext cx="7444529" cy="4959757"/>
          </a:xfrm>
        </p:spPr>
        <p:txBody>
          <a:bodyPr>
            <a:normAutofit/>
          </a:bodyPr>
          <a:lstStyle/>
          <a:p>
            <a:r>
              <a:rPr lang="en-US" sz="2400" dirty="0"/>
              <a:t>Holistic style of teaching the whole student.</a:t>
            </a:r>
          </a:p>
          <a:p>
            <a:r>
              <a:rPr lang="en-US" sz="2400" dirty="0"/>
              <a:t>Among 11 factors most important for classroom learning, social and emotional factors accounted for 8. </a:t>
            </a:r>
          </a:p>
          <a:p>
            <a:r>
              <a:rPr lang="en-US" sz="2400" dirty="0"/>
              <a:t>Decades of research on empirically based social and emotional learning programs have consistently shown well-designed/well-implemented prevention programs offer a means of reducing problem incidence while </a:t>
            </a:r>
            <a:r>
              <a:rPr lang="en-US" sz="2400" b="1" dirty="0"/>
              <a:t>building skills for mental health, improving classroom behavior, and enhancing achievement. </a:t>
            </a:r>
            <a:r>
              <a:rPr lang="en-US" sz="2400" dirty="0"/>
              <a:t>(Wang, </a:t>
            </a:r>
            <a:r>
              <a:rPr lang="en-US" sz="2400" dirty="0" err="1"/>
              <a:t>Haertel</a:t>
            </a:r>
            <a:r>
              <a:rPr lang="en-US" sz="2400" dirty="0"/>
              <a:t>, and Walberg)</a:t>
            </a:r>
          </a:p>
        </p:txBody>
      </p:sp>
      <p:sp>
        <p:nvSpPr>
          <p:cNvPr id="5" name="Footer Placeholder 4"/>
          <p:cNvSpPr>
            <a:spLocks noGrp="1"/>
          </p:cNvSpPr>
          <p:nvPr>
            <p:ph type="ftr" sz="quarter" idx="11"/>
          </p:nvPr>
        </p:nvSpPr>
        <p:spPr/>
        <p:txBody>
          <a:bodyPr/>
          <a:lstStyle/>
          <a:p>
            <a:r>
              <a:rPr lang="en-US" dirty="0"/>
              <a:t>© 2019 Kirsten Burke Smith</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22938" y="1573967"/>
            <a:ext cx="4747373" cy="5284033"/>
          </a:xfrm>
          <a:prstGeom prst="rect">
            <a:avLst/>
          </a:prstGeom>
        </p:spPr>
      </p:pic>
    </p:spTree>
    <p:extLst>
      <p:ext uri="{BB962C8B-B14F-4D97-AF65-F5344CB8AC3E}">
        <p14:creationId xmlns:p14="http://schemas.microsoft.com/office/powerpoint/2010/main" val="8566237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1678" y="382385"/>
            <a:ext cx="10178322" cy="955348"/>
          </a:xfrm>
        </p:spPr>
        <p:txBody>
          <a:bodyPr>
            <a:normAutofit fontScale="90000"/>
          </a:bodyPr>
          <a:lstStyle/>
          <a:p>
            <a:pPr algn="ctr"/>
            <a:r>
              <a:rPr lang="en-US" dirty="0"/>
              <a:t>We live in A Torrent of Stimulation</a:t>
            </a:r>
          </a:p>
        </p:txBody>
      </p:sp>
      <p:sp>
        <p:nvSpPr>
          <p:cNvPr id="3" name="Content Placeholder 2"/>
          <p:cNvSpPr>
            <a:spLocks noGrp="1"/>
          </p:cNvSpPr>
          <p:nvPr>
            <p:ph idx="1"/>
          </p:nvPr>
        </p:nvSpPr>
        <p:spPr>
          <a:xfrm>
            <a:off x="1251678" y="1248973"/>
            <a:ext cx="10178322" cy="5215467"/>
          </a:xfrm>
        </p:spPr>
        <p:txBody>
          <a:bodyPr>
            <a:normAutofit/>
          </a:bodyPr>
          <a:lstStyle/>
          <a:p>
            <a:r>
              <a:rPr lang="en-US" sz="2400" dirty="0"/>
              <a:t>According to </a:t>
            </a:r>
            <a:r>
              <a:rPr lang="en-US" sz="2400" dirty="0">
                <a:hlinkClick r:id="rId2"/>
              </a:rPr>
              <a:t>a report</a:t>
            </a:r>
            <a:r>
              <a:rPr lang="en-US" sz="2400" dirty="0"/>
              <a:t> from the University of California, San Diego, in 28 </a:t>
            </a:r>
            <a:r>
              <a:rPr lang="en-US" sz="2400" dirty="0" err="1"/>
              <a:t>yrs</a:t>
            </a:r>
            <a:r>
              <a:rPr lang="en-US" sz="2400" dirty="0"/>
              <a:t> — from 1980 to 2008 — our consumption of info. increased 350%, while our downtime continues to shrink.</a:t>
            </a:r>
          </a:p>
          <a:p>
            <a:r>
              <a:rPr lang="en-US" sz="2400" dirty="0"/>
              <a:t>In the midst of this multimedia blitzkrieg, the importance of mindfulness and focused attention is rising. </a:t>
            </a:r>
          </a:p>
          <a:p>
            <a:r>
              <a:rPr lang="en-US" sz="2400" dirty="0"/>
              <a:t>Average American consumes 34 GB of content and 100,000 words every single day, according to the </a:t>
            </a:r>
            <a:r>
              <a:rPr lang="en-US" sz="2400" dirty="0">
                <a:hlinkClick r:id="rId2"/>
              </a:rPr>
              <a:t>2008 report</a:t>
            </a:r>
            <a:r>
              <a:rPr lang="en-US" sz="2400" dirty="0"/>
              <a:t> from UC San Diego. T (1GB = a symphony in high-fidelity sound or a broadcast quality movie)</a:t>
            </a:r>
          </a:p>
          <a:p>
            <a:endParaRPr lang="en-US" dirty="0"/>
          </a:p>
        </p:txBody>
      </p:sp>
      <p:sp>
        <p:nvSpPr>
          <p:cNvPr id="4" name="Footer Placeholder 3"/>
          <p:cNvSpPr>
            <a:spLocks noGrp="1"/>
          </p:cNvSpPr>
          <p:nvPr>
            <p:ph type="ftr" sz="quarter" idx="11"/>
          </p:nvPr>
        </p:nvSpPr>
        <p:spPr/>
        <p:txBody>
          <a:bodyPr/>
          <a:lstStyle/>
          <a:p>
            <a:r>
              <a:rPr lang="en-US" dirty="0"/>
              <a:t>© 2019 Kirsten Burke Smith</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75034" y="4645742"/>
            <a:ext cx="4516966" cy="2093725"/>
          </a:xfrm>
          <a:prstGeom prst="rect">
            <a:avLst/>
          </a:prstGeom>
        </p:spPr>
      </p:pic>
    </p:spTree>
    <p:extLst>
      <p:ext uri="{BB962C8B-B14F-4D97-AF65-F5344CB8AC3E}">
        <p14:creationId xmlns:p14="http://schemas.microsoft.com/office/powerpoint/2010/main" val="13403929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5454" y="256979"/>
            <a:ext cx="6065731" cy="1492132"/>
          </a:xfrm>
        </p:spPr>
        <p:txBody>
          <a:bodyPr>
            <a:normAutofit/>
          </a:bodyPr>
          <a:lstStyle/>
          <a:p>
            <a:pPr algn="ctr"/>
            <a:r>
              <a:rPr lang="en-US" sz="3600" dirty="0">
                <a:hlinkClick r:id="rId2"/>
              </a:rPr>
              <a:t>The importance of </a:t>
            </a:r>
            <a:br>
              <a:rPr lang="en-US" sz="3600" dirty="0">
                <a:hlinkClick r:id="rId2"/>
              </a:rPr>
            </a:br>
            <a:r>
              <a:rPr lang="en-US" sz="3600" dirty="0">
                <a:hlinkClick r:id="rId2"/>
              </a:rPr>
              <a:t>teaching mindfulness</a:t>
            </a:r>
            <a:endParaRPr lang="en-US" sz="3600" dirty="0"/>
          </a:p>
        </p:txBody>
      </p:sp>
      <p:sp>
        <p:nvSpPr>
          <p:cNvPr id="3" name="Content Placeholder 2"/>
          <p:cNvSpPr>
            <a:spLocks noGrp="1"/>
          </p:cNvSpPr>
          <p:nvPr>
            <p:ph sz="half" idx="1"/>
          </p:nvPr>
        </p:nvSpPr>
        <p:spPr>
          <a:xfrm>
            <a:off x="1017594" y="1548042"/>
            <a:ext cx="4800600" cy="3322132"/>
          </a:xfrm>
        </p:spPr>
        <p:txBody>
          <a:bodyPr>
            <a:normAutofit fontScale="92500" lnSpcReduction="10000"/>
          </a:bodyPr>
          <a:lstStyle/>
          <a:p>
            <a:r>
              <a:rPr lang="en-US" sz="2400" dirty="0"/>
              <a:t>Recent </a:t>
            </a:r>
            <a:r>
              <a:rPr lang="en-US" sz="2400" dirty="0">
                <a:hlinkClick r:id="rId3"/>
              </a:rPr>
              <a:t>brain imaging studies</a:t>
            </a:r>
            <a:r>
              <a:rPr lang="en-US" sz="2400" dirty="0"/>
              <a:t> reveal that sections of our brains are highly active during down time. This has led scientists to imply that moments of not-doing are critical for connecting and synthesizing new information, ideas and experiences. </a:t>
            </a:r>
          </a:p>
          <a:p>
            <a:r>
              <a:rPr lang="en-US" sz="2400" dirty="0"/>
              <a:t>When feelings are not well managed, thinking can be impaired. </a:t>
            </a:r>
          </a:p>
          <a:p>
            <a:pPr marL="0" indent="0">
              <a:buNone/>
            </a:pPr>
            <a:endParaRPr lang="en-US" sz="2400" dirty="0"/>
          </a:p>
        </p:txBody>
      </p:sp>
      <p:sp>
        <p:nvSpPr>
          <p:cNvPr id="4" name="Content Placeholder 3"/>
          <p:cNvSpPr>
            <a:spLocks noGrp="1"/>
          </p:cNvSpPr>
          <p:nvPr>
            <p:ph sz="half" idx="2"/>
          </p:nvPr>
        </p:nvSpPr>
        <p:spPr>
          <a:xfrm>
            <a:off x="6096000" y="1003045"/>
            <a:ext cx="5396948" cy="5370810"/>
          </a:xfrm>
        </p:spPr>
        <p:txBody>
          <a:bodyPr>
            <a:normAutofit fontScale="92500" lnSpcReduction="10000"/>
          </a:bodyPr>
          <a:lstStyle/>
          <a:p>
            <a:r>
              <a:rPr lang="en-US" dirty="0"/>
              <a:t>Recent scientific advances have shown interrelated development of emotion and cognition relies on the emergence, maturation, and interconnection of complex neural circuits in multiple areas of the brain. </a:t>
            </a:r>
          </a:p>
          <a:p>
            <a:r>
              <a:rPr lang="en-US" dirty="0"/>
              <a:t>Circuits involved in the regulation of emotion are highly interactive with those that are associated with “executive functions” (planning, judgment, and decision making), intimately involved in the development of problem-solving skills during the preschool years. </a:t>
            </a:r>
          </a:p>
          <a:p>
            <a:r>
              <a:rPr lang="en-US" dirty="0"/>
              <a:t>Emotions support executive functions when they are well regulated, but interfere with attention and decision making when they are poorly controlled.</a:t>
            </a:r>
          </a:p>
          <a:p>
            <a:endParaRPr lang="en-US" dirty="0"/>
          </a:p>
        </p:txBody>
      </p:sp>
      <p:sp>
        <p:nvSpPr>
          <p:cNvPr id="6" name="Footer Placeholder 5"/>
          <p:cNvSpPr>
            <a:spLocks noGrp="1"/>
          </p:cNvSpPr>
          <p:nvPr>
            <p:ph type="ftr" sz="quarter" idx="11"/>
          </p:nvPr>
        </p:nvSpPr>
        <p:spPr/>
        <p:txBody>
          <a:bodyPr/>
          <a:lstStyle/>
          <a:p>
            <a:r>
              <a:rPr lang="en-US" dirty="0"/>
              <a:t>© 2019 Kirsten Burke Smith</a:t>
            </a:r>
          </a:p>
        </p:txBody>
      </p:sp>
    </p:spTree>
    <p:extLst>
      <p:ext uri="{BB962C8B-B14F-4D97-AF65-F5344CB8AC3E}">
        <p14:creationId xmlns:p14="http://schemas.microsoft.com/office/powerpoint/2010/main" val="3656949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57200" y="5979196"/>
            <a:ext cx="11429999" cy="742279"/>
          </a:xfrm>
        </p:spPr>
        <p:txBody>
          <a:bodyPr>
            <a:normAutofit/>
          </a:bodyPr>
          <a:lstStyle/>
          <a:p>
            <a:r>
              <a:rPr lang="en-US" sz="3000" dirty="0">
                <a:solidFill>
                  <a:schemeClr val="bg1"/>
                </a:solidFill>
              </a:rPr>
              <a:t>FRACTURED ATTENTION, FRACTURED MIND</a:t>
            </a:r>
          </a:p>
          <a:p>
            <a:endParaRPr lang="en-US" dirty="0"/>
          </a:p>
        </p:txBody>
      </p:sp>
      <p:sp>
        <p:nvSpPr>
          <p:cNvPr id="2" name="Footer Placeholder 1"/>
          <p:cNvSpPr>
            <a:spLocks noGrp="1"/>
          </p:cNvSpPr>
          <p:nvPr>
            <p:ph type="ftr" sz="quarter" idx="11"/>
          </p:nvPr>
        </p:nvSpPr>
        <p:spPr/>
        <p:txBody>
          <a:bodyPr/>
          <a:lstStyle/>
          <a:p>
            <a:r>
              <a:rPr lang="en-US" dirty="0"/>
              <a:t>© 2019 Kirsten Burke Smith</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62226" y="2435896"/>
            <a:ext cx="6869642" cy="3355304"/>
          </a:xfrm>
          <a:prstGeom prst="rect">
            <a:avLst/>
          </a:prstGeom>
        </p:spPr>
      </p:pic>
    </p:spTree>
    <p:extLst>
      <p:ext uri="{BB962C8B-B14F-4D97-AF65-F5344CB8AC3E}">
        <p14:creationId xmlns:p14="http://schemas.microsoft.com/office/powerpoint/2010/main" val="16217685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alphaModFix amt="96000"/>
            <a:extLst>
              <a:ext uri="{BEBA8EAE-BF5A-486C-A8C5-ECC9F3942E4B}">
                <a14:imgProps xmlns:a14="http://schemas.microsoft.com/office/drawing/2010/main">
                  <a14:imgLayer r:embed="rId3">
                    <a14:imgEffect>
                      <a14:colorTemperature colorTemp="5134"/>
                    </a14:imgEffect>
                    <a14:imgEffect>
                      <a14:saturation sat="400000"/>
                    </a14:imgEffect>
                  </a14:imgLayer>
                </a14:imgProps>
              </a:ext>
            </a:extLst>
          </a:blip>
          <a:srcRect l="19117" t="3550" r="16750" b="2424"/>
          <a:stretch/>
        </p:blipFill>
        <p:spPr>
          <a:xfrm>
            <a:off x="9571383" y="978647"/>
            <a:ext cx="2269434" cy="2073689"/>
          </a:xfrm>
          <a:prstGeom prst="rect">
            <a:avLst/>
          </a:prstGeom>
        </p:spPr>
      </p:pic>
      <p:sp>
        <p:nvSpPr>
          <p:cNvPr id="2" name="Title 1"/>
          <p:cNvSpPr>
            <a:spLocks noGrp="1"/>
          </p:cNvSpPr>
          <p:nvPr>
            <p:ph type="title"/>
          </p:nvPr>
        </p:nvSpPr>
        <p:spPr>
          <a:xfrm>
            <a:off x="931333" y="382385"/>
            <a:ext cx="10498667" cy="681102"/>
          </a:xfrm>
        </p:spPr>
        <p:txBody>
          <a:bodyPr>
            <a:normAutofit/>
          </a:bodyPr>
          <a:lstStyle/>
          <a:p>
            <a:r>
              <a:rPr lang="en-US" sz="3200" dirty="0"/>
              <a:t>What Do our students need to be successful?</a:t>
            </a:r>
          </a:p>
        </p:txBody>
      </p:sp>
      <p:sp>
        <p:nvSpPr>
          <p:cNvPr id="3" name="Content Placeholder 2"/>
          <p:cNvSpPr>
            <a:spLocks noGrp="1"/>
          </p:cNvSpPr>
          <p:nvPr>
            <p:ph sz="half" idx="1"/>
          </p:nvPr>
        </p:nvSpPr>
        <p:spPr>
          <a:xfrm>
            <a:off x="931333" y="978647"/>
            <a:ext cx="8492886" cy="5742828"/>
          </a:xfrm>
        </p:spPr>
        <p:txBody>
          <a:bodyPr>
            <a:noAutofit/>
          </a:bodyPr>
          <a:lstStyle/>
          <a:p>
            <a:r>
              <a:rPr lang="en-US" sz="2800" dirty="0"/>
              <a:t>What do children/adolescents need to be successful? </a:t>
            </a:r>
          </a:p>
          <a:p>
            <a:r>
              <a:rPr lang="en-US" sz="2800" dirty="0"/>
              <a:t>Most typical benchmarks of academic success incl. specific outcomes (i.e. test performance, progress through the educational system, mastery of content knowledge). </a:t>
            </a:r>
          </a:p>
          <a:p>
            <a:r>
              <a:rPr lang="en-US" sz="2800" dirty="0"/>
              <a:t>School faculty, staff, and therapists who work with youth on a day-to-day basis, witness their progress and their struggles, and know that there is more to this story.</a:t>
            </a:r>
          </a:p>
          <a:p>
            <a:r>
              <a:rPr lang="en-US" sz="2800" dirty="0"/>
              <a:t>There is little doubt that in addition to academic success, we also want our youth to be happy and well.</a:t>
            </a:r>
          </a:p>
        </p:txBody>
      </p:sp>
      <p:sp>
        <p:nvSpPr>
          <p:cNvPr id="5" name="Footer Placeholder 4"/>
          <p:cNvSpPr>
            <a:spLocks noGrp="1"/>
          </p:cNvSpPr>
          <p:nvPr>
            <p:ph type="ftr" sz="quarter" idx="11"/>
          </p:nvPr>
        </p:nvSpPr>
        <p:spPr/>
        <p:txBody>
          <a:bodyPr/>
          <a:lstStyle/>
          <a:p>
            <a:r>
              <a:rPr lang="en-US" dirty="0"/>
              <a:t>© 2019 Kirsten Burke Smith</a:t>
            </a:r>
          </a:p>
        </p:txBody>
      </p:sp>
    </p:spTree>
    <p:extLst>
      <p:ext uri="{BB962C8B-B14F-4D97-AF65-F5344CB8AC3E}">
        <p14:creationId xmlns:p14="http://schemas.microsoft.com/office/powerpoint/2010/main" val="10426786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do our students need to be successful?</a:t>
            </a:r>
          </a:p>
        </p:txBody>
      </p:sp>
      <p:sp>
        <p:nvSpPr>
          <p:cNvPr id="3" name="Content Placeholder 2"/>
          <p:cNvSpPr>
            <a:spLocks noGrp="1"/>
          </p:cNvSpPr>
          <p:nvPr>
            <p:ph sz="half" idx="1"/>
          </p:nvPr>
        </p:nvSpPr>
        <p:spPr>
          <a:xfrm>
            <a:off x="950976" y="1874517"/>
            <a:ext cx="5145024" cy="4631816"/>
          </a:xfrm>
        </p:spPr>
        <p:txBody>
          <a:bodyPr>
            <a:normAutofit/>
          </a:bodyPr>
          <a:lstStyle/>
          <a:p>
            <a:r>
              <a:rPr lang="en-US" dirty="0"/>
              <a:t>Channel attention to productive tasks, sustain motivation when work becomes demanding, and handle frustrations of sharing, learning, and communicating with peers (skills that depend on understanding and manage emotions.)</a:t>
            </a:r>
          </a:p>
          <a:p>
            <a:r>
              <a:rPr lang="en-US" dirty="0"/>
              <a:t>Children and adolescents need to learn these skills alongside more traditionally academic ones. </a:t>
            </a:r>
          </a:p>
          <a:p>
            <a:r>
              <a:rPr lang="en-US" dirty="0"/>
              <a:t>Demands for these interpersonal, intrapersonal, and problem-solving skills increase as students progress through the school years.</a:t>
            </a:r>
          </a:p>
        </p:txBody>
      </p:sp>
      <p:pic>
        <p:nvPicPr>
          <p:cNvPr id="6" name="Content Placeholder 5"/>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096000" y="1554480"/>
            <a:ext cx="6016417" cy="4608576"/>
          </a:xfrm>
        </p:spPr>
      </p:pic>
      <p:sp>
        <p:nvSpPr>
          <p:cNvPr id="5" name="Footer Placeholder 4"/>
          <p:cNvSpPr>
            <a:spLocks noGrp="1"/>
          </p:cNvSpPr>
          <p:nvPr>
            <p:ph type="ftr" sz="quarter" idx="11"/>
          </p:nvPr>
        </p:nvSpPr>
        <p:spPr/>
        <p:txBody>
          <a:bodyPr/>
          <a:lstStyle/>
          <a:p>
            <a:r>
              <a:rPr lang="en-US" dirty="0"/>
              <a:t>© 2019 Kirsten Burke Smith</a:t>
            </a:r>
          </a:p>
        </p:txBody>
      </p:sp>
    </p:spTree>
    <p:extLst>
      <p:ext uri="{BB962C8B-B14F-4D97-AF65-F5344CB8AC3E}">
        <p14:creationId xmlns:p14="http://schemas.microsoft.com/office/powerpoint/2010/main" val="7478343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4E971B-6F61-0547-898C-5C247DFB59A5}"/>
              </a:ext>
            </a:extLst>
          </p:cNvPr>
          <p:cNvSpPr>
            <a:spLocks noGrp="1"/>
          </p:cNvSpPr>
          <p:nvPr>
            <p:ph type="title"/>
          </p:nvPr>
        </p:nvSpPr>
        <p:spPr>
          <a:xfrm>
            <a:off x="1379694" y="1161292"/>
            <a:ext cx="1820706" cy="1124709"/>
          </a:xfrm>
        </p:spPr>
        <p:txBody>
          <a:bodyPr/>
          <a:lstStyle/>
          <a:p>
            <a:r>
              <a:rPr lang="en-US" dirty="0">
                <a:solidFill>
                  <a:schemeClr val="accent4"/>
                </a:solidFill>
              </a:rPr>
              <a:t>ACEs</a:t>
            </a:r>
          </a:p>
        </p:txBody>
      </p:sp>
      <p:sp>
        <p:nvSpPr>
          <p:cNvPr id="3" name="Content Placeholder 2">
            <a:extLst>
              <a:ext uri="{FF2B5EF4-FFF2-40B4-BE49-F238E27FC236}">
                <a16:creationId xmlns:a16="http://schemas.microsoft.com/office/drawing/2014/main" id="{6B0D2712-E415-3E46-8A09-AF033B8F6185}"/>
              </a:ext>
            </a:extLst>
          </p:cNvPr>
          <p:cNvSpPr>
            <a:spLocks noGrp="1"/>
          </p:cNvSpPr>
          <p:nvPr>
            <p:ph idx="1"/>
          </p:nvPr>
        </p:nvSpPr>
        <p:spPr>
          <a:xfrm>
            <a:off x="1379694" y="2157985"/>
            <a:ext cx="3046002" cy="3950207"/>
          </a:xfrm>
        </p:spPr>
        <p:txBody>
          <a:bodyPr>
            <a:normAutofit fontScale="85000" lnSpcReduction="10000"/>
          </a:bodyPr>
          <a:lstStyle/>
          <a:p>
            <a:r>
              <a:rPr lang="en-US" sz="2400" b="1" dirty="0">
                <a:solidFill>
                  <a:schemeClr val="accent4"/>
                </a:solidFill>
              </a:rPr>
              <a:t>Adverse Childhood Experiences</a:t>
            </a:r>
          </a:p>
          <a:p>
            <a:r>
              <a:rPr lang="en-US" sz="2400" b="1" dirty="0">
                <a:solidFill>
                  <a:schemeClr val="accent4"/>
                </a:solidFill>
                <a:hlinkClick r:id="rId2">
                  <a:extLst>
                    <a:ext uri="{A12FA001-AC4F-418D-AE19-62706E023703}">
                      <ahyp:hlinkClr xmlns:ahyp="http://schemas.microsoft.com/office/drawing/2018/hyperlinkcolor" val="tx"/>
                    </a:ext>
                  </a:extLst>
                </a:hlinkClick>
              </a:rPr>
              <a:t>Research and Task Forces</a:t>
            </a:r>
            <a:endParaRPr lang="en-US" sz="2400" b="1" dirty="0">
              <a:solidFill>
                <a:schemeClr val="accent4"/>
              </a:solidFill>
            </a:endParaRPr>
          </a:p>
          <a:p>
            <a:r>
              <a:rPr lang="en-US" b="1" dirty="0">
                <a:solidFill>
                  <a:schemeClr val="accent4"/>
                </a:solidFill>
              </a:rPr>
              <a:t>Adverse childhood experiences</a:t>
            </a:r>
            <a:r>
              <a:rPr lang="en-US" dirty="0">
                <a:solidFill>
                  <a:schemeClr val="accent4"/>
                </a:solidFill>
              </a:rPr>
              <a:t> (</a:t>
            </a:r>
            <a:r>
              <a:rPr lang="en-US" b="1" dirty="0">
                <a:solidFill>
                  <a:schemeClr val="accent4"/>
                </a:solidFill>
              </a:rPr>
              <a:t>ACEs</a:t>
            </a:r>
            <a:r>
              <a:rPr lang="en-US" dirty="0">
                <a:solidFill>
                  <a:schemeClr val="accent4"/>
                </a:solidFill>
              </a:rPr>
              <a:t>) are traumatic events occurring before age 18. </a:t>
            </a:r>
            <a:r>
              <a:rPr lang="en-US" b="1" dirty="0">
                <a:solidFill>
                  <a:schemeClr val="accent4"/>
                </a:solidFill>
              </a:rPr>
              <a:t>ACEs</a:t>
            </a:r>
            <a:r>
              <a:rPr lang="en-US" dirty="0">
                <a:solidFill>
                  <a:schemeClr val="accent4"/>
                </a:solidFill>
              </a:rPr>
              <a:t> include all types of abuse and neglect as well as parental mental illness, substance use, divorce, incarceration, and </a:t>
            </a:r>
            <a:r>
              <a:rPr lang="en-US" dirty="0"/>
              <a:t>domestic violence.</a:t>
            </a:r>
            <a:endParaRPr lang="en-US" sz="2400" b="1" dirty="0">
              <a:solidFill>
                <a:schemeClr val="accent1">
                  <a:lumMod val="60000"/>
                  <a:lumOff val="40000"/>
                </a:schemeClr>
              </a:solidFill>
            </a:endParaRPr>
          </a:p>
        </p:txBody>
      </p:sp>
      <p:sp>
        <p:nvSpPr>
          <p:cNvPr id="4" name="Footer Placeholder 3">
            <a:extLst>
              <a:ext uri="{FF2B5EF4-FFF2-40B4-BE49-F238E27FC236}">
                <a16:creationId xmlns:a16="http://schemas.microsoft.com/office/drawing/2014/main" id="{C199B02C-508B-584D-82BC-F468E8E1F405}"/>
              </a:ext>
            </a:extLst>
          </p:cNvPr>
          <p:cNvSpPr>
            <a:spLocks noGrp="1"/>
          </p:cNvSpPr>
          <p:nvPr>
            <p:ph type="ftr" sz="quarter" idx="11"/>
          </p:nvPr>
        </p:nvSpPr>
        <p:spPr/>
        <p:txBody>
          <a:bodyPr/>
          <a:lstStyle/>
          <a:p>
            <a:r>
              <a:rPr lang="en-US" dirty="0"/>
              <a:t>© 2019 Kirsten Burke Smith</a:t>
            </a:r>
          </a:p>
        </p:txBody>
      </p:sp>
      <p:pic>
        <p:nvPicPr>
          <p:cNvPr id="5" name="Picture 4">
            <a:extLst>
              <a:ext uri="{FF2B5EF4-FFF2-40B4-BE49-F238E27FC236}">
                <a16:creationId xmlns:a16="http://schemas.microsoft.com/office/drawing/2014/main" id="{EE67CFFC-037A-6B4C-876B-49A2B93D4637}"/>
              </a:ext>
            </a:extLst>
          </p:cNvPr>
          <p:cNvPicPr>
            <a:picLocks noChangeAspect="1"/>
          </p:cNvPicPr>
          <p:nvPr/>
        </p:nvPicPr>
        <p:blipFill>
          <a:blip r:embed="rId3"/>
          <a:stretch>
            <a:fillRect/>
          </a:stretch>
        </p:blipFill>
        <p:spPr>
          <a:xfrm>
            <a:off x="4768856" y="602234"/>
            <a:ext cx="7087580" cy="5286501"/>
          </a:xfrm>
          <a:prstGeom prst="rect">
            <a:avLst/>
          </a:prstGeom>
        </p:spPr>
      </p:pic>
    </p:spTree>
    <p:extLst>
      <p:ext uri="{BB962C8B-B14F-4D97-AF65-F5344CB8AC3E}">
        <p14:creationId xmlns:p14="http://schemas.microsoft.com/office/powerpoint/2010/main" val="27894370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A42B83C-91B9-AE49-8D26-1A72B9495360}"/>
              </a:ext>
            </a:extLst>
          </p:cNvPr>
          <p:cNvSpPr/>
          <p:nvPr/>
        </p:nvSpPr>
        <p:spPr>
          <a:xfrm>
            <a:off x="3867430" y="3582472"/>
            <a:ext cx="237566" cy="369332"/>
          </a:xfrm>
          <a:prstGeom prst="rect">
            <a:avLst/>
          </a:prstGeom>
        </p:spPr>
        <p:txBody>
          <a:bodyPr wrap="none">
            <a:spAutoFit/>
          </a:bodyPr>
          <a:lstStyle/>
          <a:p>
            <a:r>
              <a:rPr lang="en-US" dirty="0">
                <a:solidFill>
                  <a:srgbClr val="333333"/>
                </a:solidFill>
                <a:latin typeface="Open Sans"/>
              </a:rPr>
              <a:t> </a:t>
            </a:r>
            <a:endParaRPr lang="en-US" dirty="0"/>
          </a:p>
        </p:txBody>
      </p:sp>
      <p:sp>
        <p:nvSpPr>
          <p:cNvPr id="7" name="Rectangle 6">
            <a:extLst>
              <a:ext uri="{FF2B5EF4-FFF2-40B4-BE49-F238E27FC236}">
                <a16:creationId xmlns:a16="http://schemas.microsoft.com/office/drawing/2014/main" id="{05E04ACE-D0B5-6D4D-A6C4-8133C5CFD3F0}"/>
              </a:ext>
            </a:extLst>
          </p:cNvPr>
          <p:cNvSpPr/>
          <p:nvPr/>
        </p:nvSpPr>
        <p:spPr>
          <a:xfrm>
            <a:off x="7872692" y="7019409"/>
            <a:ext cx="237566" cy="369332"/>
          </a:xfrm>
          <a:prstGeom prst="rect">
            <a:avLst/>
          </a:prstGeom>
        </p:spPr>
        <p:txBody>
          <a:bodyPr wrap="none">
            <a:spAutoFit/>
          </a:bodyPr>
          <a:lstStyle/>
          <a:p>
            <a:r>
              <a:rPr lang="en-US" dirty="0">
                <a:solidFill>
                  <a:srgbClr val="333333"/>
                </a:solidFill>
                <a:latin typeface="Open Sans"/>
              </a:rPr>
              <a:t> </a:t>
            </a:r>
            <a:endParaRPr lang="en-US" dirty="0"/>
          </a:p>
        </p:txBody>
      </p:sp>
      <p:pic>
        <p:nvPicPr>
          <p:cNvPr id="3" name="Picture 2">
            <a:extLst>
              <a:ext uri="{FF2B5EF4-FFF2-40B4-BE49-F238E27FC236}">
                <a16:creationId xmlns:a16="http://schemas.microsoft.com/office/drawing/2014/main" id="{1FC79E74-994C-5847-978D-C436BB93388F}"/>
              </a:ext>
            </a:extLst>
          </p:cNvPr>
          <p:cNvPicPr>
            <a:picLocks noChangeAspect="1"/>
          </p:cNvPicPr>
          <p:nvPr/>
        </p:nvPicPr>
        <p:blipFill>
          <a:blip r:embed="rId2"/>
          <a:stretch>
            <a:fillRect/>
          </a:stretch>
        </p:blipFill>
        <p:spPr>
          <a:xfrm>
            <a:off x="1519932" y="0"/>
            <a:ext cx="9152135" cy="6858000"/>
          </a:xfrm>
          <a:prstGeom prst="rect">
            <a:avLst/>
          </a:prstGeom>
        </p:spPr>
      </p:pic>
    </p:spTree>
    <p:extLst>
      <p:ext uri="{BB962C8B-B14F-4D97-AF65-F5344CB8AC3E}">
        <p14:creationId xmlns:p14="http://schemas.microsoft.com/office/powerpoint/2010/main" val="4780035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A42B83C-91B9-AE49-8D26-1A72B9495360}"/>
              </a:ext>
            </a:extLst>
          </p:cNvPr>
          <p:cNvSpPr/>
          <p:nvPr/>
        </p:nvSpPr>
        <p:spPr>
          <a:xfrm>
            <a:off x="3867430" y="3582472"/>
            <a:ext cx="237566" cy="369332"/>
          </a:xfrm>
          <a:prstGeom prst="rect">
            <a:avLst/>
          </a:prstGeom>
        </p:spPr>
        <p:txBody>
          <a:bodyPr wrap="none">
            <a:spAutoFit/>
          </a:bodyPr>
          <a:lstStyle/>
          <a:p>
            <a:r>
              <a:rPr lang="en-US" dirty="0">
                <a:solidFill>
                  <a:srgbClr val="333333"/>
                </a:solidFill>
                <a:latin typeface="Open Sans"/>
              </a:rPr>
              <a:t> </a:t>
            </a:r>
            <a:endParaRPr lang="en-US" dirty="0"/>
          </a:p>
        </p:txBody>
      </p:sp>
      <p:sp>
        <p:nvSpPr>
          <p:cNvPr id="7" name="Rectangle 6">
            <a:extLst>
              <a:ext uri="{FF2B5EF4-FFF2-40B4-BE49-F238E27FC236}">
                <a16:creationId xmlns:a16="http://schemas.microsoft.com/office/drawing/2014/main" id="{05E04ACE-D0B5-6D4D-A6C4-8133C5CFD3F0}"/>
              </a:ext>
            </a:extLst>
          </p:cNvPr>
          <p:cNvSpPr/>
          <p:nvPr/>
        </p:nvSpPr>
        <p:spPr>
          <a:xfrm>
            <a:off x="7872692" y="7019409"/>
            <a:ext cx="237566" cy="369332"/>
          </a:xfrm>
          <a:prstGeom prst="rect">
            <a:avLst/>
          </a:prstGeom>
        </p:spPr>
        <p:txBody>
          <a:bodyPr wrap="none">
            <a:spAutoFit/>
          </a:bodyPr>
          <a:lstStyle/>
          <a:p>
            <a:r>
              <a:rPr lang="en-US" dirty="0">
                <a:solidFill>
                  <a:srgbClr val="333333"/>
                </a:solidFill>
                <a:latin typeface="Open Sans"/>
              </a:rPr>
              <a:t> </a:t>
            </a:r>
            <a:endParaRPr lang="en-US" dirty="0"/>
          </a:p>
        </p:txBody>
      </p:sp>
      <p:pic>
        <p:nvPicPr>
          <p:cNvPr id="15" name="Picture 14">
            <a:extLst>
              <a:ext uri="{FF2B5EF4-FFF2-40B4-BE49-F238E27FC236}">
                <a16:creationId xmlns:a16="http://schemas.microsoft.com/office/drawing/2014/main" id="{BF1E8D62-2400-B64E-9502-D1868C045E71}"/>
              </a:ext>
            </a:extLst>
          </p:cNvPr>
          <p:cNvPicPr>
            <a:picLocks noChangeAspect="1"/>
          </p:cNvPicPr>
          <p:nvPr/>
        </p:nvPicPr>
        <p:blipFill>
          <a:blip r:embed="rId2"/>
          <a:stretch>
            <a:fillRect/>
          </a:stretch>
        </p:blipFill>
        <p:spPr>
          <a:xfrm>
            <a:off x="1519932" y="0"/>
            <a:ext cx="9152135" cy="6858000"/>
          </a:xfrm>
          <a:prstGeom prst="rect">
            <a:avLst/>
          </a:prstGeom>
        </p:spPr>
      </p:pic>
    </p:spTree>
    <p:extLst>
      <p:ext uri="{BB962C8B-B14F-4D97-AF65-F5344CB8AC3E}">
        <p14:creationId xmlns:p14="http://schemas.microsoft.com/office/powerpoint/2010/main" val="26546196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rot="16200000">
            <a:off x="4871964" y="-3190658"/>
            <a:ext cx="1000067" cy="8229511"/>
          </a:xfrm>
        </p:spPr>
        <p:txBody>
          <a:bodyPr>
            <a:normAutofit fontScale="90000"/>
          </a:bodyPr>
          <a:lstStyle/>
          <a:p>
            <a:r>
              <a:rPr lang="en-US" b="1" dirty="0"/>
              <a:t>Lizard Brain - Wizard Brain</a:t>
            </a:r>
            <a:br>
              <a:rPr lang="en-US" b="1" dirty="0"/>
            </a:br>
            <a:endParaRPr lang="en-US" dirty="0"/>
          </a:p>
        </p:txBody>
      </p:sp>
      <p:sp>
        <p:nvSpPr>
          <p:cNvPr id="3" name="Vertical Text Placeholder 2"/>
          <p:cNvSpPr>
            <a:spLocks noGrp="1"/>
          </p:cNvSpPr>
          <p:nvPr>
            <p:ph type="body" orient="vert" idx="1"/>
          </p:nvPr>
        </p:nvSpPr>
        <p:spPr>
          <a:xfrm rot="16200000">
            <a:off x="1957069" y="513051"/>
            <a:ext cx="4836981" cy="6888275"/>
          </a:xfrm>
        </p:spPr>
        <p:txBody>
          <a:bodyPr>
            <a:noAutofit/>
          </a:bodyPr>
          <a:lstStyle/>
          <a:p>
            <a:pPr marL="0" indent="0" algn="ctr">
              <a:buNone/>
            </a:pPr>
            <a:r>
              <a:rPr lang="en-US" b="1" dirty="0">
                <a:solidFill>
                  <a:schemeClr val="accent5"/>
                </a:solidFill>
              </a:rPr>
              <a:t>Lizard – negative/emotional</a:t>
            </a:r>
          </a:p>
          <a:p>
            <a:pPr marL="0" indent="0" algn="ctr">
              <a:buNone/>
            </a:pPr>
            <a:r>
              <a:rPr lang="en-US" b="1" dirty="0">
                <a:solidFill>
                  <a:schemeClr val="accent5"/>
                </a:solidFill>
              </a:rPr>
              <a:t>Wizard – thinking, metacognitive</a:t>
            </a:r>
          </a:p>
          <a:p>
            <a:r>
              <a:rPr lang="en-US" sz="1800" dirty="0"/>
              <a:t>The Brain’s Negativity Bias – Key for survival</a:t>
            </a:r>
          </a:p>
          <a:p>
            <a:r>
              <a:rPr lang="en-US" sz="1800" dirty="0"/>
              <a:t>Kids who don’t feel safe have a harder time regulating their moods and emotions. </a:t>
            </a:r>
          </a:p>
          <a:p>
            <a:r>
              <a:rPr lang="en-US" sz="1800" dirty="0"/>
              <a:t>Research demonstrates that this does not improve as a child matures.</a:t>
            </a:r>
          </a:p>
          <a:p>
            <a:r>
              <a:rPr lang="en-US" sz="1800" dirty="0"/>
              <a:t>Teflon (Wizard) &amp; Velcro (Lizard)  – positive thoughts are Teflon, negative thoughts are Velcro</a:t>
            </a:r>
          </a:p>
          <a:p>
            <a:r>
              <a:rPr lang="en-US" sz="1800" dirty="0"/>
              <a:t>Train your mind to come up with positive thoughts to replace negative ones (= Metacognition!)</a:t>
            </a:r>
          </a:p>
        </p:txBody>
      </p:sp>
      <p:sp>
        <p:nvSpPr>
          <p:cNvPr id="4" name="Footer Placeholder 3"/>
          <p:cNvSpPr>
            <a:spLocks noGrp="1"/>
          </p:cNvSpPr>
          <p:nvPr>
            <p:ph type="ftr" sz="quarter" idx="11"/>
          </p:nvPr>
        </p:nvSpPr>
        <p:spPr/>
        <p:txBody>
          <a:bodyPr/>
          <a:lstStyle/>
          <a:p>
            <a:r>
              <a:rPr lang="en-US" dirty="0"/>
              <a:t>© 2019 Kirsten Burke Smith</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86348" y="1538698"/>
            <a:ext cx="4093835" cy="2924168"/>
          </a:xfrm>
          <a:prstGeom prst="rect">
            <a:avLst/>
          </a:prstGeom>
        </p:spPr>
      </p:pic>
    </p:spTree>
    <p:extLst>
      <p:ext uri="{BB962C8B-B14F-4D97-AF65-F5344CB8AC3E}">
        <p14:creationId xmlns:p14="http://schemas.microsoft.com/office/powerpoint/2010/main" val="15156565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3E1D7F-CAA9-C247-8E8B-867FD0D2EDCE}"/>
              </a:ext>
            </a:extLst>
          </p:cNvPr>
          <p:cNvSpPr>
            <a:spLocks noGrp="1"/>
          </p:cNvSpPr>
          <p:nvPr>
            <p:ph type="title"/>
          </p:nvPr>
        </p:nvSpPr>
        <p:spPr>
          <a:xfrm>
            <a:off x="7845286" y="201168"/>
            <a:ext cx="4121425" cy="463178"/>
          </a:xfrm>
        </p:spPr>
        <p:txBody>
          <a:bodyPr/>
          <a:lstStyle/>
          <a:p>
            <a:pPr algn="ctr"/>
            <a:r>
              <a:rPr lang="en-US" dirty="0">
                <a:solidFill>
                  <a:schemeClr val="accent1">
                    <a:lumMod val="20000"/>
                    <a:lumOff val="80000"/>
                  </a:schemeClr>
                </a:solidFill>
              </a:rPr>
              <a:t>Kirsten Burke Smith</a:t>
            </a:r>
          </a:p>
        </p:txBody>
      </p:sp>
      <p:pic>
        <p:nvPicPr>
          <p:cNvPr id="7" name="Content Placeholder 6">
            <a:extLst>
              <a:ext uri="{FF2B5EF4-FFF2-40B4-BE49-F238E27FC236}">
                <a16:creationId xmlns:a16="http://schemas.microsoft.com/office/drawing/2014/main" id="{CAF6D887-95EC-FB48-8727-C7C2AD57063B}"/>
              </a:ext>
            </a:extLst>
          </p:cNvPr>
          <p:cNvPicPr>
            <a:picLocks noGrp="1" noChangeAspect="1"/>
          </p:cNvPicPr>
          <p:nvPr>
            <p:ph idx="1"/>
          </p:nvPr>
        </p:nvPicPr>
        <p:blipFill>
          <a:blip r:embed="rId2"/>
          <a:stretch>
            <a:fillRect/>
          </a:stretch>
        </p:blipFill>
        <p:spPr>
          <a:xfrm>
            <a:off x="389749" y="69955"/>
            <a:ext cx="4587219" cy="4587219"/>
          </a:xfrm>
        </p:spPr>
      </p:pic>
      <p:sp>
        <p:nvSpPr>
          <p:cNvPr id="4" name="Text Placeholder 3">
            <a:extLst>
              <a:ext uri="{FF2B5EF4-FFF2-40B4-BE49-F238E27FC236}">
                <a16:creationId xmlns:a16="http://schemas.microsoft.com/office/drawing/2014/main" id="{3E567421-4EA7-D141-A65E-1C2709933DF9}"/>
              </a:ext>
            </a:extLst>
          </p:cNvPr>
          <p:cNvSpPr>
            <a:spLocks noGrp="1"/>
          </p:cNvSpPr>
          <p:nvPr>
            <p:ph type="body" sz="half" idx="2"/>
          </p:nvPr>
        </p:nvSpPr>
        <p:spPr>
          <a:xfrm>
            <a:off x="7699248" y="920377"/>
            <a:ext cx="4267463" cy="5663303"/>
          </a:xfrm>
        </p:spPr>
        <p:txBody>
          <a:bodyPr>
            <a:normAutofit fontScale="92500" lnSpcReduction="20000"/>
          </a:bodyPr>
          <a:lstStyle/>
          <a:p>
            <a:pPr>
              <a:lnSpc>
                <a:spcPct val="110000"/>
              </a:lnSpc>
            </a:pPr>
            <a:r>
              <a:rPr lang="en-US" sz="1700" b="1" dirty="0">
                <a:solidFill>
                  <a:schemeClr val="bg1">
                    <a:lumMod val="85000"/>
                  </a:schemeClr>
                </a:solidFill>
              </a:rPr>
              <a:t>Single mom of 2 boys </a:t>
            </a:r>
          </a:p>
          <a:p>
            <a:pPr>
              <a:lnSpc>
                <a:spcPct val="110000"/>
              </a:lnSpc>
            </a:pPr>
            <a:r>
              <a:rPr lang="en-US" sz="1700" b="1" dirty="0">
                <a:solidFill>
                  <a:schemeClr val="bg1">
                    <a:lumMod val="85000"/>
                  </a:schemeClr>
                </a:solidFill>
              </a:rPr>
              <a:t>Dance degree and background</a:t>
            </a:r>
          </a:p>
          <a:p>
            <a:pPr>
              <a:lnSpc>
                <a:spcPct val="110000"/>
              </a:lnSpc>
            </a:pPr>
            <a:r>
              <a:rPr lang="en-US" sz="1700" b="1" dirty="0">
                <a:solidFill>
                  <a:schemeClr val="bg1">
                    <a:lumMod val="85000"/>
                  </a:schemeClr>
                </a:solidFill>
              </a:rPr>
              <a:t>Masters degrees in Childhood Education &amp; Literacy</a:t>
            </a:r>
          </a:p>
          <a:p>
            <a:pPr>
              <a:lnSpc>
                <a:spcPct val="110000"/>
              </a:lnSpc>
            </a:pPr>
            <a:r>
              <a:rPr lang="en-US" sz="1700" b="1" dirty="0">
                <a:solidFill>
                  <a:schemeClr val="bg1">
                    <a:lumMod val="85000"/>
                  </a:schemeClr>
                </a:solidFill>
              </a:rPr>
              <a:t>NYS Certs in Early Childhood, Childhood, Literacy (Birth-12), and Dance</a:t>
            </a:r>
          </a:p>
          <a:p>
            <a:pPr>
              <a:lnSpc>
                <a:spcPct val="110000"/>
              </a:lnSpc>
            </a:pPr>
            <a:r>
              <a:rPr lang="en-US" sz="1700" b="1" dirty="0">
                <a:solidFill>
                  <a:schemeClr val="bg1">
                    <a:lumMod val="85000"/>
                  </a:schemeClr>
                </a:solidFill>
              </a:rPr>
              <a:t>Certificate in Meditation – NU</a:t>
            </a:r>
          </a:p>
          <a:p>
            <a:pPr>
              <a:lnSpc>
                <a:spcPct val="110000"/>
              </a:lnSpc>
            </a:pPr>
            <a:r>
              <a:rPr lang="en-US" sz="1700" b="1" dirty="0">
                <a:solidFill>
                  <a:schemeClr val="bg1">
                    <a:lumMod val="85000"/>
                  </a:schemeClr>
                </a:solidFill>
              </a:rPr>
              <a:t>TOSA/Literacy Specialist, LCSD</a:t>
            </a:r>
          </a:p>
          <a:p>
            <a:pPr>
              <a:lnSpc>
                <a:spcPct val="110000"/>
              </a:lnSpc>
            </a:pPr>
            <a:r>
              <a:rPr lang="en-US" sz="1700" b="1" dirty="0">
                <a:solidFill>
                  <a:schemeClr val="bg1">
                    <a:lumMod val="85000"/>
                  </a:schemeClr>
                </a:solidFill>
              </a:rPr>
              <a:t>Current President of the Niagara Frontier Reading Council</a:t>
            </a:r>
          </a:p>
          <a:p>
            <a:pPr>
              <a:lnSpc>
                <a:spcPct val="110000"/>
              </a:lnSpc>
            </a:pPr>
            <a:r>
              <a:rPr lang="en-US" sz="1700" b="1" dirty="0">
                <a:solidFill>
                  <a:schemeClr val="bg1">
                    <a:lumMod val="85000"/>
                  </a:schemeClr>
                </a:solidFill>
              </a:rPr>
              <a:t>Current VP of New York State Reading Association</a:t>
            </a:r>
          </a:p>
          <a:p>
            <a:pPr>
              <a:lnSpc>
                <a:spcPct val="110000"/>
              </a:lnSpc>
            </a:pPr>
            <a:r>
              <a:rPr lang="en-US" sz="1700" b="1" dirty="0">
                <a:solidFill>
                  <a:schemeClr val="bg1">
                    <a:lumMod val="85000"/>
                  </a:schemeClr>
                </a:solidFill>
              </a:rPr>
              <a:t>2019 NYSRA Literacy Educator of the Year recipient</a:t>
            </a:r>
          </a:p>
          <a:p>
            <a:pPr>
              <a:lnSpc>
                <a:spcPct val="110000"/>
              </a:lnSpc>
            </a:pPr>
            <a:r>
              <a:rPr lang="en-US" sz="1700" b="1" dirty="0">
                <a:solidFill>
                  <a:schemeClr val="bg1">
                    <a:lumMod val="85000"/>
                  </a:schemeClr>
                </a:solidFill>
              </a:rPr>
              <a:t>Involved with Breathe for Change</a:t>
            </a:r>
          </a:p>
          <a:p>
            <a:pPr>
              <a:lnSpc>
                <a:spcPct val="110000"/>
              </a:lnSpc>
            </a:pPr>
            <a:r>
              <a:rPr lang="en-US" sz="1700" b="1" dirty="0">
                <a:solidFill>
                  <a:schemeClr val="bg1">
                    <a:lumMod val="85000"/>
                  </a:schemeClr>
                </a:solidFill>
              </a:rPr>
              <a:t>Blog and present frequently</a:t>
            </a:r>
          </a:p>
          <a:p>
            <a:pPr>
              <a:lnSpc>
                <a:spcPct val="110000"/>
              </a:lnSpc>
            </a:pPr>
            <a:r>
              <a:rPr lang="en-US" sz="1700" b="1" dirty="0">
                <a:solidFill>
                  <a:schemeClr val="bg1">
                    <a:lumMod val="85000"/>
                  </a:schemeClr>
                </a:solidFill>
              </a:rPr>
              <a:t>PBS Digital Innovator and Apple Teacher</a:t>
            </a:r>
          </a:p>
          <a:p>
            <a:endParaRPr lang="en-US" dirty="0"/>
          </a:p>
        </p:txBody>
      </p:sp>
      <p:sp>
        <p:nvSpPr>
          <p:cNvPr id="5" name="Footer Placeholder 4">
            <a:extLst>
              <a:ext uri="{FF2B5EF4-FFF2-40B4-BE49-F238E27FC236}">
                <a16:creationId xmlns:a16="http://schemas.microsoft.com/office/drawing/2014/main" id="{2E9154B8-6A61-164A-AFF2-2B236BFC0503}"/>
              </a:ext>
            </a:extLst>
          </p:cNvPr>
          <p:cNvSpPr>
            <a:spLocks noGrp="1"/>
          </p:cNvSpPr>
          <p:nvPr>
            <p:ph type="ftr" sz="quarter" idx="11"/>
          </p:nvPr>
        </p:nvSpPr>
        <p:spPr/>
        <p:txBody>
          <a:bodyPr/>
          <a:lstStyle/>
          <a:p>
            <a:r>
              <a:rPr lang="en-US" dirty="0"/>
              <a:t>© 2019 Kirsten Burke Smith</a:t>
            </a:r>
          </a:p>
        </p:txBody>
      </p:sp>
      <p:pic>
        <p:nvPicPr>
          <p:cNvPr id="9" name="Picture 8">
            <a:extLst>
              <a:ext uri="{FF2B5EF4-FFF2-40B4-BE49-F238E27FC236}">
                <a16:creationId xmlns:a16="http://schemas.microsoft.com/office/drawing/2014/main" id="{5967B6DF-9B41-2A41-B388-E66C30D13664}"/>
              </a:ext>
            </a:extLst>
          </p:cNvPr>
          <p:cNvPicPr>
            <a:picLocks noChangeAspect="1"/>
          </p:cNvPicPr>
          <p:nvPr/>
        </p:nvPicPr>
        <p:blipFill>
          <a:blip r:embed="rId3"/>
          <a:stretch>
            <a:fillRect/>
          </a:stretch>
        </p:blipFill>
        <p:spPr>
          <a:xfrm>
            <a:off x="2275628" y="4631636"/>
            <a:ext cx="5041900" cy="990600"/>
          </a:xfrm>
          <a:prstGeom prst="rect">
            <a:avLst/>
          </a:prstGeom>
        </p:spPr>
      </p:pic>
      <p:pic>
        <p:nvPicPr>
          <p:cNvPr id="13" name="Picture 12">
            <a:extLst>
              <a:ext uri="{FF2B5EF4-FFF2-40B4-BE49-F238E27FC236}">
                <a16:creationId xmlns:a16="http://schemas.microsoft.com/office/drawing/2014/main" id="{EA86BD89-288C-BF47-BC63-24B71D15245E}"/>
              </a:ext>
            </a:extLst>
          </p:cNvPr>
          <p:cNvPicPr>
            <a:picLocks noChangeAspect="1"/>
          </p:cNvPicPr>
          <p:nvPr/>
        </p:nvPicPr>
        <p:blipFill>
          <a:blip r:embed="rId4"/>
          <a:stretch>
            <a:fillRect/>
          </a:stretch>
        </p:blipFill>
        <p:spPr>
          <a:xfrm>
            <a:off x="4976967" y="2261286"/>
            <a:ext cx="2301437" cy="2301437"/>
          </a:xfrm>
          <a:prstGeom prst="rect">
            <a:avLst/>
          </a:prstGeom>
        </p:spPr>
      </p:pic>
    </p:spTree>
    <p:extLst>
      <p:ext uri="{BB962C8B-B14F-4D97-AF65-F5344CB8AC3E}">
        <p14:creationId xmlns:p14="http://schemas.microsoft.com/office/powerpoint/2010/main" val="26963705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rot="16200000">
            <a:off x="4871964" y="-3190658"/>
            <a:ext cx="1000067" cy="8229511"/>
          </a:xfrm>
        </p:spPr>
        <p:txBody>
          <a:bodyPr>
            <a:normAutofit fontScale="90000"/>
          </a:bodyPr>
          <a:lstStyle/>
          <a:p>
            <a:r>
              <a:rPr lang="en-US" b="1" dirty="0"/>
              <a:t>Lizard Brain - Wizard Brain</a:t>
            </a:r>
            <a:br>
              <a:rPr lang="en-US" b="1" dirty="0"/>
            </a:br>
            <a:endParaRPr lang="en-US" dirty="0"/>
          </a:p>
        </p:txBody>
      </p:sp>
      <p:sp>
        <p:nvSpPr>
          <p:cNvPr id="3" name="Vertical Text Placeholder 2"/>
          <p:cNvSpPr>
            <a:spLocks noGrp="1"/>
          </p:cNvSpPr>
          <p:nvPr>
            <p:ph type="body" orient="vert" idx="1"/>
          </p:nvPr>
        </p:nvSpPr>
        <p:spPr>
          <a:xfrm rot="16200000">
            <a:off x="1833056" y="848319"/>
            <a:ext cx="4778314" cy="5929941"/>
          </a:xfrm>
        </p:spPr>
        <p:txBody>
          <a:bodyPr>
            <a:noAutofit/>
          </a:bodyPr>
          <a:lstStyle/>
          <a:p>
            <a:r>
              <a:rPr lang="en-US" sz="1800" dirty="0"/>
              <a:t>Social media and access to more readily available info can increase negative thoughts </a:t>
            </a:r>
          </a:p>
          <a:p>
            <a:r>
              <a:rPr lang="en-US" sz="1800" dirty="0"/>
              <a:t>People who intentionally feel positive do a lot better</a:t>
            </a:r>
          </a:p>
          <a:p>
            <a:r>
              <a:rPr lang="en-US" sz="1800" dirty="0"/>
              <a:t>Stop and think skills must be learned to assess and analyze a problem, otherwise the emotional, impulsive, non-thinking parts of the brain will respond (“fight or flight”) </a:t>
            </a:r>
          </a:p>
          <a:p>
            <a:r>
              <a:rPr lang="en-US" sz="1800" dirty="0"/>
              <a:t>Positive thought box in classroom (at the “take a break” spot) for kids to change mindset</a:t>
            </a:r>
          </a:p>
          <a:p>
            <a:r>
              <a:rPr lang="en-US" sz="1800" dirty="0">
                <a:hlinkClick r:id="rId2"/>
              </a:rPr>
              <a:t>https://www.youtube.com/watch?v=YMM67Le2VHA</a:t>
            </a:r>
            <a:endParaRPr lang="en-US" sz="1800" dirty="0"/>
          </a:p>
          <a:p>
            <a:r>
              <a:rPr lang="en-US" sz="1800" dirty="0">
                <a:hlinkClick r:id="rId3"/>
              </a:rPr>
              <a:t>https://www.buncombeschools.org/departments/student_services/compassionate_schools</a:t>
            </a:r>
            <a:endParaRPr lang="en-US" sz="1800" dirty="0"/>
          </a:p>
          <a:p>
            <a:pPr lvl="1"/>
            <a:r>
              <a:rPr lang="en-US" sz="1600" dirty="0"/>
              <a:t>Play: </a:t>
            </a:r>
            <a:r>
              <a:rPr lang="en-US" sz="1600" dirty="0">
                <a:hlinkClick r:id="rId4"/>
              </a:rPr>
              <a:t>https://www.youtube.com/watch?time_continue=173&amp;v=rh4QC_Yhx5A</a:t>
            </a:r>
            <a:endParaRPr lang="en-US" sz="1600" dirty="0"/>
          </a:p>
        </p:txBody>
      </p:sp>
      <p:sp>
        <p:nvSpPr>
          <p:cNvPr id="4" name="Footer Placeholder 3"/>
          <p:cNvSpPr>
            <a:spLocks noGrp="1"/>
          </p:cNvSpPr>
          <p:nvPr>
            <p:ph type="ftr" sz="quarter" idx="11"/>
          </p:nvPr>
        </p:nvSpPr>
        <p:spPr/>
        <p:txBody>
          <a:bodyPr/>
          <a:lstStyle/>
          <a:p>
            <a:r>
              <a:rPr lang="en-US" dirty="0"/>
              <a:t>© 2019 Kirsten Burke Smith</a:t>
            </a:r>
          </a:p>
        </p:txBody>
      </p:sp>
      <p:pic>
        <p:nvPicPr>
          <p:cNvPr id="8" name="Picture 7">
            <a:extLst>
              <a:ext uri="{FF2B5EF4-FFF2-40B4-BE49-F238E27FC236}">
                <a16:creationId xmlns:a16="http://schemas.microsoft.com/office/drawing/2014/main" id="{4349D7F9-6CCF-BD4E-AADC-E5FD2F828B48}"/>
              </a:ext>
            </a:extLst>
          </p:cNvPr>
          <p:cNvPicPr>
            <a:picLocks noChangeAspect="1"/>
          </p:cNvPicPr>
          <p:nvPr/>
        </p:nvPicPr>
        <p:blipFill>
          <a:blip r:embed="rId5"/>
          <a:stretch>
            <a:fillRect/>
          </a:stretch>
        </p:blipFill>
        <p:spPr>
          <a:xfrm>
            <a:off x="7890765" y="1424132"/>
            <a:ext cx="3794589" cy="5065776"/>
          </a:xfrm>
          <a:prstGeom prst="rect">
            <a:avLst/>
          </a:prstGeom>
        </p:spPr>
      </p:pic>
    </p:spTree>
    <p:extLst>
      <p:ext uri="{BB962C8B-B14F-4D97-AF65-F5344CB8AC3E}">
        <p14:creationId xmlns:p14="http://schemas.microsoft.com/office/powerpoint/2010/main" val="26853732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Right Now</a:t>
            </a:r>
            <a:r>
              <a:rPr lang="is-IS" dirty="0"/>
              <a:t>…</a:t>
            </a:r>
            <a:endParaRPr lang="en-US" dirty="0"/>
          </a:p>
        </p:txBody>
      </p:sp>
      <p:sp>
        <p:nvSpPr>
          <p:cNvPr id="3" name="Footer Placeholder 2"/>
          <p:cNvSpPr>
            <a:spLocks noGrp="1"/>
          </p:cNvSpPr>
          <p:nvPr>
            <p:ph type="ftr" sz="quarter" idx="11"/>
          </p:nvPr>
        </p:nvSpPr>
        <p:spPr/>
        <p:txBody>
          <a:bodyPr/>
          <a:lstStyle/>
          <a:p>
            <a:r>
              <a:rPr lang="en-US"/>
              <a:t>© 2018 Kirsten Burke Smith</a:t>
            </a:r>
            <a:endParaRPr lang="en-US" dirty="0"/>
          </a:p>
        </p:txBody>
      </p:sp>
      <p:pic>
        <p:nvPicPr>
          <p:cNvPr id="6" name="Picture 5"/>
          <p:cNvPicPr>
            <a:picLocks noChangeAspect="1"/>
          </p:cNvPicPr>
          <p:nvPr/>
        </p:nvPicPr>
        <p:blipFill>
          <a:blip r:embed="rId2"/>
          <a:stretch>
            <a:fillRect/>
          </a:stretch>
        </p:blipFill>
        <p:spPr>
          <a:xfrm>
            <a:off x="1581426" y="1232452"/>
            <a:ext cx="10000974" cy="5625548"/>
          </a:xfrm>
          <a:prstGeom prst="rect">
            <a:avLst/>
          </a:prstGeom>
        </p:spPr>
      </p:pic>
    </p:spTree>
    <p:extLst>
      <p:ext uri="{BB962C8B-B14F-4D97-AF65-F5344CB8AC3E}">
        <p14:creationId xmlns:p14="http://schemas.microsoft.com/office/powerpoint/2010/main" val="20365452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CDD53B-95EC-2442-884F-F185F3C2BA57}"/>
              </a:ext>
            </a:extLst>
          </p:cNvPr>
          <p:cNvSpPr>
            <a:spLocks noGrp="1"/>
          </p:cNvSpPr>
          <p:nvPr>
            <p:ph type="title"/>
          </p:nvPr>
        </p:nvSpPr>
        <p:spPr/>
        <p:txBody>
          <a:bodyPr/>
          <a:lstStyle/>
          <a:p>
            <a:pPr algn="ctr"/>
            <a:r>
              <a:rPr lang="en-US" dirty="0"/>
              <a:t>Strategies and Interventions</a:t>
            </a:r>
          </a:p>
        </p:txBody>
      </p:sp>
      <p:pic>
        <p:nvPicPr>
          <p:cNvPr id="5" name="Content Placeholder 4">
            <a:extLst>
              <a:ext uri="{FF2B5EF4-FFF2-40B4-BE49-F238E27FC236}">
                <a16:creationId xmlns:a16="http://schemas.microsoft.com/office/drawing/2014/main" id="{BA4FA6D6-FDBC-8242-BA8D-460E3D4B5BA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92539" y="1499616"/>
            <a:ext cx="10496599" cy="4490212"/>
          </a:xfrm>
          <a:prstGeom prst="rect">
            <a:avLst/>
          </a:prstGeom>
        </p:spPr>
      </p:pic>
      <p:sp>
        <p:nvSpPr>
          <p:cNvPr id="4" name="Footer Placeholder 3">
            <a:extLst>
              <a:ext uri="{FF2B5EF4-FFF2-40B4-BE49-F238E27FC236}">
                <a16:creationId xmlns:a16="http://schemas.microsoft.com/office/drawing/2014/main" id="{4BEFFF6F-1ECF-3640-A6C9-8788EBE496C1}"/>
              </a:ext>
            </a:extLst>
          </p:cNvPr>
          <p:cNvSpPr>
            <a:spLocks noGrp="1"/>
          </p:cNvSpPr>
          <p:nvPr>
            <p:ph type="ftr" sz="quarter" idx="11"/>
          </p:nvPr>
        </p:nvSpPr>
        <p:spPr/>
        <p:txBody>
          <a:bodyPr/>
          <a:lstStyle/>
          <a:p>
            <a:r>
              <a:rPr lang="en-US" dirty="0"/>
              <a:t>© 2019 Kirsten Burke Smith</a:t>
            </a:r>
          </a:p>
        </p:txBody>
      </p:sp>
    </p:spTree>
    <p:extLst>
      <p:ext uri="{BB962C8B-B14F-4D97-AF65-F5344CB8AC3E}">
        <p14:creationId xmlns:p14="http://schemas.microsoft.com/office/powerpoint/2010/main" val="14175102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dirty="0"/>
              <a:t>Dr. Michael Rich, a professor at Harvard Medical School </a:t>
            </a:r>
            <a:r>
              <a:rPr lang="en-US" dirty="0">
                <a:hlinkClick r:id="rId2"/>
              </a:rPr>
              <a:t>put it this way in a 2010 New York Times article:</a:t>
            </a:r>
            <a:r>
              <a:rPr lang="en-US" dirty="0"/>
              <a:t> </a:t>
            </a:r>
          </a:p>
          <a:p>
            <a:pPr marL="0" indent="0" algn="ctr">
              <a:buNone/>
            </a:pPr>
            <a:r>
              <a:rPr lang="en-US" sz="5400" dirty="0"/>
              <a:t>“Downtime is to the brain what sleep is to the body.”</a:t>
            </a:r>
          </a:p>
        </p:txBody>
      </p:sp>
      <p:sp>
        <p:nvSpPr>
          <p:cNvPr id="2" name="Footer Placeholder 1"/>
          <p:cNvSpPr>
            <a:spLocks noGrp="1"/>
          </p:cNvSpPr>
          <p:nvPr>
            <p:ph type="ftr" sz="quarter" idx="11"/>
          </p:nvPr>
        </p:nvSpPr>
        <p:spPr/>
        <p:txBody>
          <a:bodyPr/>
          <a:lstStyle/>
          <a:p>
            <a:r>
              <a:rPr lang="en-US" dirty="0"/>
              <a:t>© 2019 Kirsten Burke Smith</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64769" y="2603499"/>
            <a:ext cx="5027231" cy="2037056"/>
          </a:xfrm>
          <a:prstGeom prst="rect">
            <a:avLst/>
          </a:prstGeom>
        </p:spPr>
      </p:pic>
    </p:spTree>
    <p:extLst>
      <p:ext uri="{BB962C8B-B14F-4D97-AF65-F5344CB8AC3E}">
        <p14:creationId xmlns:p14="http://schemas.microsoft.com/office/powerpoint/2010/main" val="1360538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3436" y="0"/>
            <a:ext cx="5238484" cy="6858000"/>
          </a:xfrm>
          <a:prstGeom prst="rect">
            <a:avLst/>
          </a:prstGeom>
        </p:spPr>
      </p:pic>
      <p:sp>
        <p:nvSpPr>
          <p:cNvPr id="6" name="TextBox 5"/>
          <p:cNvSpPr txBox="1"/>
          <p:nvPr/>
        </p:nvSpPr>
        <p:spPr>
          <a:xfrm>
            <a:off x="8153400" y="2587675"/>
            <a:ext cx="3204117" cy="1477328"/>
          </a:xfrm>
          <a:prstGeom prst="rect">
            <a:avLst/>
          </a:prstGeom>
          <a:noFill/>
        </p:spPr>
        <p:txBody>
          <a:bodyPr wrap="square" rtlCol="0">
            <a:spAutoFit/>
          </a:bodyPr>
          <a:lstStyle/>
          <a:p>
            <a:r>
              <a:rPr lang="en-US" dirty="0"/>
              <a:t>From:</a:t>
            </a:r>
          </a:p>
          <a:p>
            <a:r>
              <a:rPr lang="en-US" dirty="0">
                <a:hlinkClick r:id="rId3"/>
              </a:rPr>
              <a:t>http://blog.innerdrive.co.uk/6-ways-to-improve-how-you-talk-to-yourself</a:t>
            </a:r>
            <a:endParaRPr lang="en-US" dirty="0"/>
          </a:p>
          <a:p>
            <a:endParaRPr lang="en-US" dirty="0"/>
          </a:p>
        </p:txBody>
      </p:sp>
      <p:sp>
        <p:nvSpPr>
          <p:cNvPr id="2" name="Footer Placeholder 1"/>
          <p:cNvSpPr>
            <a:spLocks noGrp="1"/>
          </p:cNvSpPr>
          <p:nvPr>
            <p:ph type="ftr" sz="quarter" idx="11"/>
          </p:nvPr>
        </p:nvSpPr>
        <p:spPr/>
        <p:txBody>
          <a:bodyPr/>
          <a:lstStyle/>
          <a:p>
            <a:r>
              <a:rPr lang="en-US"/>
              <a:t>© 2018 Kirsten Burke Smith</a:t>
            </a:r>
            <a:endParaRPr lang="en-US" dirty="0"/>
          </a:p>
        </p:txBody>
      </p:sp>
    </p:spTree>
    <p:extLst>
      <p:ext uri="{BB962C8B-B14F-4D97-AF65-F5344CB8AC3E}">
        <p14:creationId xmlns:p14="http://schemas.microsoft.com/office/powerpoint/2010/main" val="14354763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B4AC955-47A5-B84B-AFBD-808E8C101E10}"/>
              </a:ext>
            </a:extLst>
          </p:cNvPr>
          <p:cNvSpPr>
            <a:spLocks noGrp="1"/>
          </p:cNvSpPr>
          <p:nvPr>
            <p:ph type="title"/>
          </p:nvPr>
        </p:nvSpPr>
        <p:spPr/>
        <p:txBody>
          <a:bodyPr/>
          <a:lstStyle/>
          <a:p>
            <a:r>
              <a:rPr lang="en-US" dirty="0"/>
              <a:t>Second Step Curricula</a:t>
            </a:r>
          </a:p>
        </p:txBody>
      </p:sp>
      <p:pic>
        <p:nvPicPr>
          <p:cNvPr id="10" name="Content Placeholder 9">
            <a:extLst>
              <a:ext uri="{FF2B5EF4-FFF2-40B4-BE49-F238E27FC236}">
                <a16:creationId xmlns:a16="http://schemas.microsoft.com/office/drawing/2014/main" id="{EBC133BD-7F77-004C-AF86-D887C40EDA3C}"/>
              </a:ext>
            </a:extLst>
          </p:cNvPr>
          <p:cNvPicPr>
            <a:picLocks noGrp="1" noChangeAspect="1"/>
          </p:cNvPicPr>
          <p:nvPr>
            <p:ph sz="half" idx="1"/>
          </p:nvPr>
        </p:nvPicPr>
        <p:blipFill>
          <a:blip r:embed="rId2"/>
          <a:stretch>
            <a:fillRect/>
          </a:stretch>
        </p:blipFill>
        <p:spPr>
          <a:xfrm>
            <a:off x="2474450" y="1128451"/>
            <a:ext cx="3643122" cy="4793582"/>
          </a:xfrm>
        </p:spPr>
      </p:pic>
      <p:pic>
        <p:nvPicPr>
          <p:cNvPr id="12" name="Content Placeholder 11">
            <a:extLst>
              <a:ext uri="{FF2B5EF4-FFF2-40B4-BE49-F238E27FC236}">
                <a16:creationId xmlns:a16="http://schemas.microsoft.com/office/drawing/2014/main" id="{C2021B86-D96B-C14F-BC4C-2FA70ECDFE12}"/>
              </a:ext>
            </a:extLst>
          </p:cNvPr>
          <p:cNvPicPr>
            <a:picLocks noGrp="1" noChangeAspect="1"/>
          </p:cNvPicPr>
          <p:nvPr>
            <p:ph sz="half" idx="2"/>
          </p:nvPr>
        </p:nvPicPr>
        <p:blipFill>
          <a:blip r:embed="rId3"/>
          <a:stretch>
            <a:fillRect/>
          </a:stretch>
        </p:blipFill>
        <p:spPr>
          <a:xfrm>
            <a:off x="6717972" y="1111918"/>
            <a:ext cx="3703196" cy="4793582"/>
          </a:xfrm>
        </p:spPr>
      </p:pic>
      <p:sp>
        <p:nvSpPr>
          <p:cNvPr id="5" name="Footer Placeholder 4">
            <a:extLst>
              <a:ext uri="{FF2B5EF4-FFF2-40B4-BE49-F238E27FC236}">
                <a16:creationId xmlns:a16="http://schemas.microsoft.com/office/drawing/2014/main" id="{0DAB7845-809E-C142-A99E-3ADC03B5FDCD}"/>
              </a:ext>
            </a:extLst>
          </p:cNvPr>
          <p:cNvSpPr>
            <a:spLocks noGrp="1"/>
          </p:cNvSpPr>
          <p:nvPr>
            <p:ph type="ftr" sz="quarter" idx="11"/>
          </p:nvPr>
        </p:nvSpPr>
        <p:spPr/>
        <p:txBody>
          <a:bodyPr/>
          <a:lstStyle/>
          <a:p>
            <a:r>
              <a:rPr lang="en-US"/>
              <a:t>© 2018 Kirsten Burke Smith</a:t>
            </a:r>
            <a:endParaRPr lang="en-US" dirty="0"/>
          </a:p>
        </p:txBody>
      </p:sp>
    </p:spTree>
    <p:extLst>
      <p:ext uri="{BB962C8B-B14F-4D97-AF65-F5344CB8AC3E}">
        <p14:creationId xmlns:p14="http://schemas.microsoft.com/office/powerpoint/2010/main" val="32998090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err="1"/>
              <a:t>MiNdUp</a:t>
            </a:r>
            <a:r>
              <a:rPr lang="en-US" dirty="0"/>
              <a:t> Curricula</a:t>
            </a:r>
          </a:p>
        </p:txBody>
      </p:sp>
      <p:pic>
        <p:nvPicPr>
          <p:cNvPr id="6" name="Content Placeholder 5"/>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rot="20659872">
            <a:off x="135923" y="1874516"/>
            <a:ext cx="6736725" cy="3461927"/>
          </a:xfrm>
        </p:spPr>
      </p:pic>
      <p:sp>
        <p:nvSpPr>
          <p:cNvPr id="4" name="Content Placeholder 3"/>
          <p:cNvSpPr>
            <a:spLocks noGrp="1"/>
          </p:cNvSpPr>
          <p:nvPr>
            <p:ph sz="half" idx="2"/>
          </p:nvPr>
        </p:nvSpPr>
        <p:spPr>
          <a:xfrm>
            <a:off x="6872649" y="1874517"/>
            <a:ext cx="4800600" cy="3619500"/>
          </a:xfrm>
        </p:spPr>
        <p:txBody>
          <a:bodyPr>
            <a:normAutofit fontScale="77500" lnSpcReduction="20000"/>
          </a:bodyPr>
          <a:lstStyle/>
          <a:p>
            <a:r>
              <a:rPr lang="en-US" sz="3600" dirty="0"/>
              <a:t>From the Hawn Foundation</a:t>
            </a:r>
          </a:p>
          <a:p>
            <a:r>
              <a:rPr lang="en-US" sz="3600" dirty="0"/>
              <a:t>15 lessons each adapted for grades K-2, 3-5, or 6 and up.</a:t>
            </a:r>
          </a:p>
          <a:p>
            <a:endParaRPr lang="en-US" sz="2600" dirty="0"/>
          </a:p>
          <a:p>
            <a:r>
              <a:rPr lang="en-US" sz="2600" dirty="0"/>
              <a:t>Another: The Calm Classroom curriculum and school‐wide program was originally developed based on two Harvard Medical School studies conducted by Dr. Herbert Benson. </a:t>
            </a:r>
          </a:p>
        </p:txBody>
      </p:sp>
      <p:sp>
        <p:nvSpPr>
          <p:cNvPr id="3" name="Footer Placeholder 2"/>
          <p:cNvSpPr>
            <a:spLocks noGrp="1"/>
          </p:cNvSpPr>
          <p:nvPr>
            <p:ph type="ftr" sz="quarter" idx="11"/>
          </p:nvPr>
        </p:nvSpPr>
        <p:spPr/>
        <p:txBody>
          <a:bodyPr/>
          <a:lstStyle/>
          <a:p>
            <a:r>
              <a:rPr lang="en-US" dirty="0"/>
              <a:t>© 2019 Kirsten Burke Smith</a:t>
            </a:r>
          </a:p>
        </p:txBody>
      </p:sp>
    </p:spTree>
    <p:extLst>
      <p:ext uri="{BB962C8B-B14F-4D97-AF65-F5344CB8AC3E}">
        <p14:creationId xmlns:p14="http://schemas.microsoft.com/office/powerpoint/2010/main" val="8810553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083733" y="382385"/>
            <a:ext cx="10878417" cy="801838"/>
          </a:xfrm>
        </p:spPr>
        <p:txBody>
          <a:bodyPr/>
          <a:lstStyle/>
          <a:p>
            <a:r>
              <a:rPr lang="en-US" dirty="0"/>
              <a:t>Activity to Engage Awareness:</a:t>
            </a:r>
          </a:p>
        </p:txBody>
      </p:sp>
      <p:sp>
        <p:nvSpPr>
          <p:cNvPr id="5" name="Content Placeholder 4"/>
          <p:cNvSpPr>
            <a:spLocks noGrp="1"/>
          </p:cNvSpPr>
          <p:nvPr>
            <p:ph idx="1"/>
          </p:nvPr>
        </p:nvSpPr>
        <p:spPr>
          <a:xfrm>
            <a:off x="1083733" y="1319134"/>
            <a:ext cx="10617200" cy="5420333"/>
          </a:xfrm>
        </p:spPr>
        <p:txBody>
          <a:bodyPr>
            <a:normAutofit/>
          </a:bodyPr>
          <a:lstStyle/>
          <a:p>
            <a:r>
              <a:rPr lang="en-US" dirty="0"/>
              <a:t>Objective: observe something in nature closely/mindfully, and share it with the group through art or poetry. </a:t>
            </a:r>
          </a:p>
          <a:p>
            <a:r>
              <a:rPr lang="en-US" dirty="0"/>
              <a:t>Provide each student with something to record or write their findings. </a:t>
            </a:r>
          </a:p>
          <a:p>
            <a:r>
              <a:rPr lang="en-US" dirty="0"/>
              <a:t>Invite them to take a mindful walk around the area and notice the natural world. </a:t>
            </a:r>
          </a:p>
          <a:p>
            <a:pPr lvl="1"/>
            <a:r>
              <a:rPr lang="en-US" dirty="0"/>
              <a:t>When they come to something of interest, perhaps something that they have never noticed before, instruct them to stop and observe mindfully (notice shape, color, texture, movement, context, size, and so on). </a:t>
            </a:r>
          </a:p>
          <a:p>
            <a:pPr lvl="1"/>
            <a:r>
              <a:rPr lang="en-US" dirty="0"/>
              <a:t>Encourage them to observe with appreciation and interest. </a:t>
            </a:r>
          </a:p>
          <a:p>
            <a:pPr lvl="1"/>
            <a:r>
              <a:rPr lang="en-US" dirty="0"/>
              <a:t>Ask them to use the paper and pencil to draw a “map” of the walk and a sketch of the objects of mindful observation. The entire activity might take ten to fifteen minutes or longer if desired. No particular expertise in art is required. Ring a bell to return to the group setting.</a:t>
            </a:r>
          </a:p>
          <a:p>
            <a:r>
              <a:rPr lang="en-US" dirty="0"/>
              <a:t>Great for “small moment” narrative writing, beginning an inquiry based learning project, science lesson, etc.</a:t>
            </a:r>
          </a:p>
          <a:p>
            <a:endParaRPr lang="en-US" dirty="0"/>
          </a:p>
        </p:txBody>
      </p:sp>
      <p:sp>
        <p:nvSpPr>
          <p:cNvPr id="2" name="Footer Placeholder 1"/>
          <p:cNvSpPr>
            <a:spLocks noGrp="1"/>
          </p:cNvSpPr>
          <p:nvPr>
            <p:ph type="ftr" sz="quarter" idx="11"/>
          </p:nvPr>
        </p:nvSpPr>
        <p:spPr/>
        <p:txBody>
          <a:bodyPr/>
          <a:lstStyle/>
          <a:p>
            <a:r>
              <a:rPr lang="en-US" dirty="0"/>
              <a:t>© 2019 Kirsten Burke Smith</a:t>
            </a:r>
          </a:p>
        </p:txBody>
      </p:sp>
    </p:spTree>
    <p:extLst>
      <p:ext uri="{BB962C8B-B14F-4D97-AF65-F5344CB8AC3E}">
        <p14:creationId xmlns:p14="http://schemas.microsoft.com/office/powerpoint/2010/main" val="2195221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083733" y="382385"/>
            <a:ext cx="10878417" cy="801838"/>
          </a:xfrm>
        </p:spPr>
        <p:txBody>
          <a:bodyPr/>
          <a:lstStyle/>
          <a:p>
            <a:r>
              <a:rPr lang="en-US" dirty="0"/>
              <a:t>Activity to Engage Awareness:</a:t>
            </a:r>
          </a:p>
        </p:txBody>
      </p:sp>
      <p:sp>
        <p:nvSpPr>
          <p:cNvPr id="5" name="Content Placeholder 4"/>
          <p:cNvSpPr>
            <a:spLocks noGrp="1"/>
          </p:cNvSpPr>
          <p:nvPr>
            <p:ph idx="1"/>
          </p:nvPr>
        </p:nvSpPr>
        <p:spPr>
          <a:xfrm>
            <a:off x="1083733" y="1319134"/>
            <a:ext cx="10617200" cy="5420333"/>
          </a:xfrm>
        </p:spPr>
        <p:txBody>
          <a:bodyPr>
            <a:normAutofit/>
          </a:bodyPr>
          <a:lstStyle/>
          <a:p>
            <a:pPr lvl="0"/>
            <a:r>
              <a:rPr lang="en-US" dirty="0"/>
              <a:t>After the walkabout, observers might share their experiences with the whole group. This could include describing the map of the particular path. </a:t>
            </a:r>
          </a:p>
          <a:p>
            <a:pPr lvl="0"/>
            <a:r>
              <a:rPr lang="en-US" dirty="0"/>
              <a:t>You may also invite group members to complete a couplet (two-lined poem) based on their experience of mindful observation. Choose one opening line for the whole group, or assign different ones to each member. Some possible opening lines (or sentence starter) include: </a:t>
            </a:r>
          </a:p>
          <a:p>
            <a:pPr lvl="1"/>
            <a:r>
              <a:rPr lang="en-US" i="1" dirty="0"/>
              <a:t>Happy for the chance to stop and look, </a:t>
            </a:r>
          </a:p>
          <a:p>
            <a:pPr lvl="1"/>
            <a:r>
              <a:rPr lang="en-US" i="1" dirty="0"/>
              <a:t>Still for a while, </a:t>
            </a:r>
          </a:p>
          <a:p>
            <a:pPr lvl="1"/>
            <a:r>
              <a:rPr lang="en-US" i="1" dirty="0"/>
              <a:t>I pause and look</a:t>
            </a:r>
            <a:r>
              <a:rPr lang="en-US" dirty="0"/>
              <a:t>, </a:t>
            </a:r>
          </a:p>
          <a:p>
            <a:pPr lvl="1"/>
            <a:r>
              <a:rPr lang="en-US" i="1" dirty="0"/>
              <a:t>Holding in my steady gaze</a:t>
            </a:r>
            <a:r>
              <a:rPr lang="en-US" dirty="0"/>
              <a:t>, </a:t>
            </a:r>
          </a:p>
          <a:p>
            <a:pPr lvl="1"/>
            <a:r>
              <a:rPr lang="en-US" i="1" dirty="0"/>
              <a:t>What have I seen on my journey?</a:t>
            </a:r>
            <a:r>
              <a:rPr lang="en-US" dirty="0"/>
              <a:t> </a:t>
            </a:r>
          </a:p>
          <a:p>
            <a:pPr lvl="1"/>
            <a:r>
              <a:rPr lang="en-US" i="1" dirty="0"/>
              <a:t>What is more beautiful than this?</a:t>
            </a:r>
            <a:r>
              <a:rPr lang="en-US" dirty="0"/>
              <a:t> </a:t>
            </a:r>
            <a:endParaRPr lang="en-US" i="1" dirty="0"/>
          </a:p>
          <a:p>
            <a:pPr lvl="1"/>
            <a:r>
              <a:rPr lang="en-US" i="1" dirty="0"/>
              <a:t>Walking the path, </a:t>
            </a:r>
          </a:p>
          <a:p>
            <a:pPr lvl="1"/>
            <a:r>
              <a:rPr lang="en-US" i="1" dirty="0"/>
              <a:t>I see what’s hidden</a:t>
            </a:r>
            <a:endParaRPr lang="en-US" dirty="0"/>
          </a:p>
          <a:p>
            <a:endParaRPr lang="en-US" dirty="0"/>
          </a:p>
        </p:txBody>
      </p:sp>
      <p:sp>
        <p:nvSpPr>
          <p:cNvPr id="2" name="Footer Placeholder 1"/>
          <p:cNvSpPr>
            <a:spLocks noGrp="1"/>
          </p:cNvSpPr>
          <p:nvPr>
            <p:ph type="ftr" sz="quarter" idx="11"/>
          </p:nvPr>
        </p:nvSpPr>
        <p:spPr/>
        <p:txBody>
          <a:bodyPr/>
          <a:lstStyle/>
          <a:p>
            <a:r>
              <a:rPr lang="en-US" dirty="0"/>
              <a:t>© 2019 Kirsten Burke Smith</a:t>
            </a:r>
          </a:p>
        </p:txBody>
      </p:sp>
      <p:pic>
        <p:nvPicPr>
          <p:cNvPr id="6" name="Picture 5">
            <a:extLst>
              <a:ext uri="{FF2B5EF4-FFF2-40B4-BE49-F238E27FC236}">
                <a16:creationId xmlns:a16="http://schemas.microsoft.com/office/drawing/2014/main" id="{2D16FE30-1769-1244-B4DA-1FCCA9DF5738}"/>
              </a:ext>
            </a:extLst>
          </p:cNvPr>
          <p:cNvPicPr>
            <a:picLocks noChangeAspect="1"/>
          </p:cNvPicPr>
          <p:nvPr/>
        </p:nvPicPr>
        <p:blipFill>
          <a:blip r:embed="rId2"/>
          <a:stretch>
            <a:fillRect/>
          </a:stretch>
        </p:blipFill>
        <p:spPr>
          <a:xfrm>
            <a:off x="6096000" y="3328670"/>
            <a:ext cx="2974848" cy="2974848"/>
          </a:xfrm>
          <a:prstGeom prst="rect">
            <a:avLst/>
          </a:prstGeom>
        </p:spPr>
      </p:pic>
    </p:spTree>
    <p:extLst>
      <p:ext uri="{BB962C8B-B14F-4D97-AF65-F5344CB8AC3E}">
        <p14:creationId xmlns:p14="http://schemas.microsoft.com/office/powerpoint/2010/main" val="17387599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1678" y="382385"/>
            <a:ext cx="3814098" cy="1492132"/>
          </a:xfrm>
        </p:spPr>
        <p:txBody>
          <a:bodyPr/>
          <a:lstStyle/>
          <a:p>
            <a:r>
              <a:rPr lang="en-US" dirty="0"/>
              <a:t>Online </a:t>
            </a:r>
            <a:br>
              <a:rPr lang="en-US" dirty="0"/>
            </a:br>
            <a:r>
              <a:rPr lang="en-US" dirty="0"/>
              <a:t>Resources</a:t>
            </a:r>
          </a:p>
        </p:txBody>
      </p:sp>
      <p:sp>
        <p:nvSpPr>
          <p:cNvPr id="3" name="Content Placeholder 2"/>
          <p:cNvSpPr>
            <a:spLocks noGrp="1"/>
          </p:cNvSpPr>
          <p:nvPr>
            <p:ph idx="1"/>
          </p:nvPr>
        </p:nvSpPr>
        <p:spPr>
          <a:xfrm>
            <a:off x="1251678" y="2286001"/>
            <a:ext cx="3654332" cy="3593591"/>
          </a:xfrm>
        </p:spPr>
        <p:txBody>
          <a:bodyPr>
            <a:normAutofit/>
          </a:bodyPr>
          <a:lstStyle/>
          <a:p>
            <a:r>
              <a:rPr lang="en-US" dirty="0">
                <a:hlinkClick r:id="rId2"/>
              </a:rPr>
              <a:t>Palming/Calming Technique </a:t>
            </a:r>
            <a:endParaRPr lang="en-US" dirty="0"/>
          </a:p>
          <a:p>
            <a:r>
              <a:rPr lang="en-US" dirty="0">
                <a:hlinkClick r:id="rId3"/>
              </a:rPr>
              <a:t>Cosmic Kids Yoga </a:t>
            </a:r>
            <a:endParaRPr lang="en-US" dirty="0"/>
          </a:p>
          <a:p>
            <a:pPr marL="0" indent="0">
              <a:buNone/>
            </a:pPr>
            <a:endParaRPr lang="en-US" b="1" dirty="0"/>
          </a:p>
          <a:p>
            <a:pPr marL="0" indent="0">
              <a:buNone/>
            </a:pPr>
            <a:r>
              <a:rPr lang="en-US" b="1" dirty="0"/>
              <a:t>Emotional Freedom Techniques (EFT)</a:t>
            </a:r>
          </a:p>
          <a:p>
            <a:r>
              <a:rPr lang="en-US" dirty="0">
                <a:hlinkClick r:id="rId4"/>
              </a:rPr>
              <a:t>EFT Tapping #1 – How to</a:t>
            </a:r>
            <a:endParaRPr lang="en-US" dirty="0"/>
          </a:p>
          <a:p>
            <a:r>
              <a:rPr lang="en-US" dirty="0">
                <a:hlinkClick r:id="rId5"/>
              </a:rPr>
              <a:t>EFT Tapping #2 – Follow Along with Character (No words – great for ELL’s)</a:t>
            </a:r>
            <a:endParaRPr lang="en-US" dirty="0"/>
          </a:p>
        </p:txBody>
      </p:sp>
      <p:sp>
        <p:nvSpPr>
          <p:cNvPr id="4" name="Footer Placeholder 3"/>
          <p:cNvSpPr>
            <a:spLocks noGrp="1"/>
          </p:cNvSpPr>
          <p:nvPr>
            <p:ph type="ftr" sz="quarter" idx="11"/>
          </p:nvPr>
        </p:nvSpPr>
        <p:spPr/>
        <p:txBody>
          <a:bodyPr/>
          <a:lstStyle/>
          <a:p>
            <a:r>
              <a:rPr lang="en-US" dirty="0"/>
              <a:t>© 2019  Kirsten Burke Smith</a:t>
            </a:r>
          </a:p>
        </p:txBody>
      </p:sp>
      <p:pic>
        <p:nvPicPr>
          <p:cNvPr id="6" name="Content Placeholder 6">
            <a:extLst>
              <a:ext uri="{FF2B5EF4-FFF2-40B4-BE49-F238E27FC236}">
                <a16:creationId xmlns:a16="http://schemas.microsoft.com/office/drawing/2014/main" id="{96FC3200-111A-F440-AC41-A05BCA4D99C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06010" y="629806"/>
            <a:ext cx="7195960" cy="3760470"/>
          </a:xfrm>
          <a:prstGeom prst="rect">
            <a:avLst/>
          </a:prstGeom>
        </p:spPr>
      </p:pic>
    </p:spTree>
    <p:extLst>
      <p:ext uri="{BB962C8B-B14F-4D97-AF65-F5344CB8AC3E}">
        <p14:creationId xmlns:p14="http://schemas.microsoft.com/office/powerpoint/2010/main" val="20828853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6766" y="373045"/>
            <a:ext cx="10178322" cy="819652"/>
          </a:xfrm>
        </p:spPr>
        <p:txBody>
          <a:bodyPr>
            <a:normAutofit/>
          </a:bodyPr>
          <a:lstStyle/>
          <a:p>
            <a:r>
              <a:rPr lang="en-US" dirty="0"/>
              <a:t>About this session:</a:t>
            </a:r>
          </a:p>
        </p:txBody>
      </p:sp>
      <p:sp>
        <p:nvSpPr>
          <p:cNvPr id="3" name="Content Placeholder 2"/>
          <p:cNvSpPr>
            <a:spLocks noGrp="1"/>
          </p:cNvSpPr>
          <p:nvPr>
            <p:ph idx="1"/>
          </p:nvPr>
        </p:nvSpPr>
        <p:spPr>
          <a:xfrm>
            <a:off x="1116766" y="1668768"/>
            <a:ext cx="7483895" cy="4387476"/>
          </a:xfrm>
        </p:spPr>
        <p:txBody>
          <a:bodyPr>
            <a:normAutofit/>
          </a:bodyPr>
          <a:lstStyle/>
          <a:p>
            <a:r>
              <a:rPr lang="en-US" sz="2400" dirty="0"/>
              <a:t>Becoming more aware of thinking, tune into the environment, increase the level of engagement. </a:t>
            </a:r>
          </a:p>
          <a:p>
            <a:pPr marL="0" indent="0">
              <a:buNone/>
            </a:pPr>
            <a:endParaRPr lang="en-US" sz="2400" dirty="0"/>
          </a:p>
          <a:p>
            <a:r>
              <a:rPr lang="en-US" sz="2400" dirty="0"/>
              <a:t>Learn how to turn our focus inward, receive information conscientiously, read with comprehension, or find words within ourselves to express our thoughts in writing</a:t>
            </a:r>
          </a:p>
          <a:p>
            <a:pPr marL="0" indent="0">
              <a:buNone/>
            </a:pPr>
            <a:endParaRPr lang="en-US" sz="2400" dirty="0"/>
          </a:p>
          <a:p>
            <a:r>
              <a:rPr lang="en-US" sz="2400" dirty="0"/>
              <a:t>Engage </a:t>
            </a:r>
            <a:r>
              <a:rPr lang="en-US" sz="2400" dirty="0" err="1"/>
              <a:t>Ss</a:t>
            </a:r>
            <a:r>
              <a:rPr lang="en-US" sz="2400" dirty="0"/>
              <a:t> through mindfulness practices, using imagery, breath, self-awareness, and self-affirmation.</a:t>
            </a:r>
            <a:r>
              <a:rPr lang="en-US" sz="2400" i="1" dirty="0"/>
              <a:t> </a:t>
            </a:r>
          </a:p>
        </p:txBody>
      </p:sp>
      <p:sp>
        <p:nvSpPr>
          <p:cNvPr id="5" name="Footer Placeholder 4"/>
          <p:cNvSpPr>
            <a:spLocks noGrp="1"/>
          </p:cNvSpPr>
          <p:nvPr>
            <p:ph type="ftr" sz="quarter" idx="11"/>
          </p:nvPr>
        </p:nvSpPr>
        <p:spPr/>
        <p:txBody>
          <a:bodyPr/>
          <a:lstStyle/>
          <a:p>
            <a:r>
              <a:rPr lang="en-US" dirty="0"/>
              <a:t>© 2019 Kirsten Burke Smith</a:t>
            </a:r>
          </a:p>
        </p:txBody>
      </p:sp>
      <p:pic>
        <p:nvPicPr>
          <p:cNvPr id="6" name="Picture 5"/>
          <p:cNvPicPr>
            <a:picLocks noChangeAspect="1"/>
          </p:cNvPicPr>
          <p:nvPr/>
        </p:nvPicPr>
        <p:blipFill>
          <a:blip r:embed="rId3"/>
          <a:stretch>
            <a:fillRect/>
          </a:stretch>
        </p:blipFill>
        <p:spPr>
          <a:xfrm>
            <a:off x="9014791" y="3687342"/>
            <a:ext cx="2861235" cy="2861235"/>
          </a:xfrm>
          <a:prstGeom prst="rect">
            <a:avLst/>
          </a:prstGeom>
        </p:spPr>
      </p:pic>
    </p:spTree>
    <p:extLst>
      <p:ext uri="{BB962C8B-B14F-4D97-AF65-F5344CB8AC3E}">
        <p14:creationId xmlns:p14="http://schemas.microsoft.com/office/powerpoint/2010/main" val="127665955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849966" y="2899835"/>
            <a:ext cx="4800600" cy="3619500"/>
          </a:xfrm>
        </p:spPr>
        <p:txBody>
          <a:bodyPr>
            <a:normAutofit/>
          </a:bodyPr>
          <a:lstStyle/>
          <a:p>
            <a:r>
              <a:rPr lang="en-US" sz="4000" dirty="0">
                <a:hlinkClick r:id="rId2"/>
              </a:rPr>
              <a:t>Melting</a:t>
            </a:r>
            <a:endParaRPr lang="en-US" sz="4000" dirty="0"/>
          </a:p>
          <a:p>
            <a:r>
              <a:rPr lang="en-US" sz="4000" dirty="0"/>
              <a:t>Empower Tools</a:t>
            </a:r>
          </a:p>
          <a:p>
            <a:r>
              <a:rPr lang="en-US" sz="4000" dirty="0">
                <a:hlinkClick r:id="rId3"/>
              </a:rPr>
              <a:t>Maximo</a:t>
            </a:r>
            <a:endParaRPr lang="en-US" sz="4000" dirty="0"/>
          </a:p>
        </p:txBody>
      </p:sp>
      <p:sp>
        <p:nvSpPr>
          <p:cNvPr id="2" name="Footer Placeholder 1"/>
          <p:cNvSpPr>
            <a:spLocks noGrp="1"/>
          </p:cNvSpPr>
          <p:nvPr>
            <p:ph type="ftr" sz="quarter" idx="11"/>
          </p:nvPr>
        </p:nvSpPr>
        <p:spPr/>
        <p:txBody>
          <a:bodyPr/>
          <a:lstStyle/>
          <a:p>
            <a:r>
              <a:rPr lang="en-US"/>
              <a:t>© 2018 Kirsten Burke Smith</a:t>
            </a:r>
            <a:endParaRPr lang="en-US" dirty="0"/>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8700" y="-311372"/>
            <a:ext cx="10058400" cy="3590848"/>
          </a:xfrm>
          <a:prstGeom prst="rect">
            <a:avLst/>
          </a:prstGeom>
        </p:spPr>
      </p:pic>
      <p:pic>
        <p:nvPicPr>
          <p:cNvPr id="5" name="Picture 4"/>
          <p:cNvPicPr>
            <a:picLocks noChangeAspect="1"/>
          </p:cNvPicPr>
          <p:nvPr/>
        </p:nvPicPr>
        <p:blipFill>
          <a:blip r:embed="rId5"/>
          <a:stretch>
            <a:fillRect/>
          </a:stretch>
        </p:blipFill>
        <p:spPr>
          <a:xfrm>
            <a:off x="6453168" y="3279476"/>
            <a:ext cx="4130165" cy="3093637"/>
          </a:xfrm>
          <a:prstGeom prst="rect">
            <a:avLst/>
          </a:prstGeom>
        </p:spPr>
      </p:pic>
    </p:spTree>
    <p:extLst>
      <p:ext uri="{BB962C8B-B14F-4D97-AF65-F5344CB8AC3E}">
        <p14:creationId xmlns:p14="http://schemas.microsoft.com/office/powerpoint/2010/main" val="19756096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5">
            <a:alpha val="0"/>
          </a:schemeClr>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3242929" y="516327"/>
            <a:ext cx="8187071" cy="3313551"/>
          </a:xfrm>
        </p:spPr>
        <p:txBody>
          <a:bodyPr>
            <a:normAutofit/>
          </a:bodyPr>
          <a:lstStyle/>
          <a:p>
            <a:pPr algn="ctr"/>
            <a:r>
              <a:rPr lang="en-US" sz="4000" dirty="0">
                <a:latin typeface="Abadi MT Condensed Extra Bold" charset="0"/>
                <a:ea typeface="Abadi MT Condensed Extra Bold" charset="0"/>
                <a:cs typeface="Abadi MT Condensed Extra Bold" charset="0"/>
                <a:hlinkClick r:id="rId2"/>
              </a:rPr>
              <a:t>Dr. Richard Dinenberg’s 5-Minute Meditation</a:t>
            </a:r>
            <a:br>
              <a:rPr lang="en-US" sz="4000" dirty="0">
                <a:latin typeface="Abadi MT Condensed Extra Bold" charset="0"/>
                <a:ea typeface="Abadi MT Condensed Extra Bold" charset="0"/>
                <a:cs typeface="Abadi MT Condensed Extra Bold" charset="0"/>
              </a:rPr>
            </a:br>
            <a:br>
              <a:rPr lang="en-US" sz="4000" dirty="0">
                <a:latin typeface="Abadi MT Condensed Extra Bold" charset="0"/>
                <a:ea typeface="Abadi MT Condensed Extra Bold" charset="0"/>
                <a:cs typeface="Abadi MT Condensed Extra Bold" charset="0"/>
              </a:rPr>
            </a:br>
            <a:r>
              <a:rPr lang="en-US" sz="4000" dirty="0">
                <a:solidFill>
                  <a:srgbClr val="491C6C"/>
                </a:solidFill>
                <a:latin typeface="Abadi MT Condensed Extra Bold" charset="0"/>
                <a:ea typeface="Abadi MT Condensed Extra Bold" charset="0"/>
                <a:cs typeface="Abadi MT Condensed Extra Bold" charset="0"/>
                <a:hlinkClick r:id="rId3"/>
              </a:rPr>
              <a:t>A shorter, 3-Minute Meditation</a:t>
            </a:r>
            <a:endParaRPr lang="en-US" sz="4000" dirty="0">
              <a:solidFill>
                <a:srgbClr val="491C6C"/>
              </a:solidFill>
              <a:latin typeface="Abadi MT Condensed Extra Bold" charset="0"/>
              <a:ea typeface="Abadi MT Condensed Extra Bold" charset="0"/>
              <a:cs typeface="Abadi MT Condensed Extra Bold" charset="0"/>
            </a:endParaRPr>
          </a:p>
        </p:txBody>
      </p:sp>
      <p:sp>
        <p:nvSpPr>
          <p:cNvPr id="3" name="Footer Placeholder 2"/>
          <p:cNvSpPr>
            <a:spLocks noGrp="1"/>
          </p:cNvSpPr>
          <p:nvPr>
            <p:ph type="ftr" sz="quarter" idx="11"/>
          </p:nvPr>
        </p:nvSpPr>
        <p:spPr/>
        <p:txBody>
          <a:bodyPr/>
          <a:lstStyle/>
          <a:p>
            <a:r>
              <a:rPr lang="en-US"/>
              <a:t>© 2018 Kirsten Burke Smith</a:t>
            </a:r>
            <a:endParaRPr lang="en-US" dirty="0"/>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11774" y="3962400"/>
            <a:ext cx="5449379" cy="2795239"/>
          </a:xfrm>
          <a:prstGeom prst="rect">
            <a:avLst/>
          </a:prstGeom>
        </p:spPr>
      </p:pic>
    </p:spTree>
    <p:extLst>
      <p:ext uri="{BB962C8B-B14F-4D97-AF65-F5344CB8AC3E}">
        <p14:creationId xmlns:p14="http://schemas.microsoft.com/office/powerpoint/2010/main" val="18265700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5FEB2C-DA13-A042-833C-70D6E0809622}"/>
              </a:ext>
            </a:extLst>
          </p:cNvPr>
          <p:cNvSpPr>
            <a:spLocks noGrp="1"/>
          </p:cNvSpPr>
          <p:nvPr>
            <p:ph type="title"/>
          </p:nvPr>
        </p:nvSpPr>
        <p:spPr>
          <a:xfrm>
            <a:off x="1261872" y="749807"/>
            <a:ext cx="10168128" cy="1124709"/>
          </a:xfrm>
        </p:spPr>
        <p:txBody>
          <a:bodyPr/>
          <a:lstStyle/>
          <a:p>
            <a:r>
              <a:rPr lang="en-US" dirty="0"/>
              <a:t>Podcasts</a:t>
            </a:r>
          </a:p>
        </p:txBody>
      </p:sp>
      <p:sp>
        <p:nvSpPr>
          <p:cNvPr id="5" name="Footer Placeholder 4">
            <a:extLst>
              <a:ext uri="{FF2B5EF4-FFF2-40B4-BE49-F238E27FC236}">
                <a16:creationId xmlns:a16="http://schemas.microsoft.com/office/drawing/2014/main" id="{BD7F58AC-48BD-814D-AE1B-F78398A0207A}"/>
              </a:ext>
            </a:extLst>
          </p:cNvPr>
          <p:cNvSpPr>
            <a:spLocks noGrp="1"/>
          </p:cNvSpPr>
          <p:nvPr>
            <p:ph type="ftr" sz="quarter" idx="11"/>
          </p:nvPr>
        </p:nvSpPr>
        <p:spPr/>
        <p:txBody>
          <a:bodyPr/>
          <a:lstStyle/>
          <a:p>
            <a:r>
              <a:rPr lang="en-US" dirty="0"/>
              <a:t>© 2019 Kirsten Burke Smith</a:t>
            </a:r>
          </a:p>
        </p:txBody>
      </p:sp>
      <p:pic>
        <p:nvPicPr>
          <p:cNvPr id="6" name="Content Placeholder 5">
            <a:extLst>
              <a:ext uri="{FF2B5EF4-FFF2-40B4-BE49-F238E27FC236}">
                <a16:creationId xmlns:a16="http://schemas.microsoft.com/office/drawing/2014/main" id="{196609A1-9AF3-7B4F-BA9D-D9CAB6FE6EEF}"/>
              </a:ext>
            </a:extLst>
          </p:cNvPr>
          <p:cNvPicPr>
            <a:picLocks noGrp="1" noChangeAspect="1"/>
          </p:cNvPicPr>
          <p:nvPr>
            <p:ph sz="half" idx="1"/>
          </p:nvPr>
        </p:nvPicPr>
        <p:blipFill>
          <a:blip r:embed="rId2"/>
          <a:stretch>
            <a:fillRect/>
          </a:stretch>
        </p:blipFill>
        <p:spPr>
          <a:xfrm>
            <a:off x="1426464" y="1767472"/>
            <a:ext cx="4373118" cy="4373118"/>
          </a:xfrm>
          <a:prstGeom prst="rect">
            <a:avLst/>
          </a:prstGeom>
        </p:spPr>
      </p:pic>
      <p:pic>
        <p:nvPicPr>
          <p:cNvPr id="7" name="Picture 6">
            <a:extLst>
              <a:ext uri="{FF2B5EF4-FFF2-40B4-BE49-F238E27FC236}">
                <a16:creationId xmlns:a16="http://schemas.microsoft.com/office/drawing/2014/main" id="{1C81F8FD-AE02-0149-9B3A-E5FB4AA9270C}"/>
              </a:ext>
            </a:extLst>
          </p:cNvPr>
          <p:cNvPicPr>
            <a:picLocks noChangeAspect="1"/>
          </p:cNvPicPr>
          <p:nvPr/>
        </p:nvPicPr>
        <p:blipFill>
          <a:blip r:embed="rId3"/>
          <a:stretch>
            <a:fillRect/>
          </a:stretch>
        </p:blipFill>
        <p:spPr>
          <a:xfrm>
            <a:off x="6595420" y="1874516"/>
            <a:ext cx="4038742" cy="4038742"/>
          </a:xfrm>
          <a:prstGeom prst="rect">
            <a:avLst/>
          </a:prstGeom>
        </p:spPr>
      </p:pic>
    </p:spTree>
    <p:extLst>
      <p:ext uri="{BB962C8B-B14F-4D97-AF65-F5344CB8AC3E}">
        <p14:creationId xmlns:p14="http://schemas.microsoft.com/office/powerpoint/2010/main" val="13023653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0E641C1-98CF-CF4D-811B-EF6107561C46}"/>
              </a:ext>
            </a:extLst>
          </p:cNvPr>
          <p:cNvSpPr>
            <a:spLocks noGrp="1"/>
          </p:cNvSpPr>
          <p:nvPr>
            <p:ph type="ctrTitle"/>
          </p:nvPr>
        </p:nvSpPr>
        <p:spPr/>
        <p:txBody>
          <a:bodyPr/>
          <a:lstStyle/>
          <a:p>
            <a:r>
              <a:rPr lang="en-US" dirty="0"/>
              <a:t>Physical Interventions and Strategies</a:t>
            </a:r>
          </a:p>
        </p:txBody>
      </p:sp>
      <p:sp>
        <p:nvSpPr>
          <p:cNvPr id="7" name="Subtitle 6">
            <a:extLst>
              <a:ext uri="{FF2B5EF4-FFF2-40B4-BE49-F238E27FC236}">
                <a16:creationId xmlns:a16="http://schemas.microsoft.com/office/drawing/2014/main" id="{9AAC71D1-2FC6-9E4A-94C3-72F2D6EB6215}"/>
              </a:ext>
            </a:extLst>
          </p:cNvPr>
          <p:cNvSpPr>
            <a:spLocks noGrp="1"/>
          </p:cNvSpPr>
          <p:nvPr>
            <p:ph type="subTitle" idx="1"/>
          </p:nvPr>
        </p:nvSpPr>
        <p:spPr/>
        <p:txBody>
          <a:bodyPr/>
          <a:lstStyle/>
          <a:p>
            <a:r>
              <a:rPr lang="en-US" dirty="0"/>
              <a:t>That don’t use or need technology</a:t>
            </a:r>
          </a:p>
        </p:txBody>
      </p:sp>
      <p:sp>
        <p:nvSpPr>
          <p:cNvPr id="5" name="Footer Placeholder 4">
            <a:extLst>
              <a:ext uri="{FF2B5EF4-FFF2-40B4-BE49-F238E27FC236}">
                <a16:creationId xmlns:a16="http://schemas.microsoft.com/office/drawing/2014/main" id="{AFA03850-B08F-814D-A428-A34FE0344995}"/>
              </a:ext>
            </a:extLst>
          </p:cNvPr>
          <p:cNvSpPr>
            <a:spLocks noGrp="1"/>
          </p:cNvSpPr>
          <p:nvPr>
            <p:ph type="ftr" sz="quarter" idx="11"/>
          </p:nvPr>
        </p:nvSpPr>
        <p:spPr/>
        <p:txBody>
          <a:bodyPr/>
          <a:lstStyle/>
          <a:p>
            <a:r>
              <a:rPr lang="en-US" dirty="0"/>
              <a:t>© 2019 Kirsten Burke Smith</a:t>
            </a:r>
          </a:p>
        </p:txBody>
      </p:sp>
    </p:spTree>
    <p:extLst>
      <p:ext uri="{BB962C8B-B14F-4D97-AF65-F5344CB8AC3E}">
        <p14:creationId xmlns:p14="http://schemas.microsoft.com/office/powerpoint/2010/main" val="64778364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257300" y="2286000"/>
            <a:ext cx="10337292" cy="3619500"/>
          </a:xfrm>
        </p:spPr>
        <p:txBody>
          <a:bodyPr>
            <a:normAutofit/>
          </a:bodyPr>
          <a:lstStyle/>
          <a:p>
            <a:r>
              <a:rPr lang="en-US" b="1" u="sng" dirty="0">
                <a:hlinkClick r:id="rId2"/>
              </a:rPr>
              <a:t>Energizing Brain Breaks</a:t>
            </a:r>
            <a:r>
              <a:rPr lang="en-US" b="1" dirty="0"/>
              <a:t>:</a:t>
            </a:r>
            <a:r>
              <a:rPr lang="en-US" dirty="0"/>
              <a:t> Brain breaks are refreshing to students and teachers alike. They do take some time out of class, but the efficiency of our students goes up when we incorporate them.</a:t>
            </a:r>
          </a:p>
          <a:p>
            <a:r>
              <a:rPr lang="en-US" b="1" u="sng" dirty="0">
                <a:solidFill>
                  <a:schemeClr val="accent4"/>
                </a:solidFill>
              </a:rPr>
              <a:t>Body Scan </a:t>
            </a:r>
            <a:r>
              <a:rPr lang="en-US" dirty="0"/>
              <a:t>– simple and easy</a:t>
            </a:r>
          </a:p>
          <a:p>
            <a:r>
              <a:rPr lang="en-US" b="1" dirty="0">
                <a:hlinkClick r:id="rId3"/>
              </a:rPr>
              <a:t>TelevisionTunes</a:t>
            </a:r>
            <a:r>
              <a:rPr lang="en-US" b="1" dirty="0"/>
              <a:t>:</a:t>
            </a:r>
            <a:r>
              <a:rPr lang="en-US" dirty="0"/>
              <a:t> Name that Theme Song Game. This is a great way to </a:t>
            </a:r>
            <a:r>
              <a:rPr lang="en-US" dirty="0" err="1"/>
              <a:t>engergize</a:t>
            </a:r>
            <a:r>
              <a:rPr lang="en-US" dirty="0"/>
              <a:t> students and introduce them to many different </a:t>
            </a:r>
            <a:r>
              <a:rPr lang="en-US" dirty="0" err="1"/>
              <a:t>tv</a:t>
            </a:r>
            <a:r>
              <a:rPr lang="en-US" dirty="0"/>
              <a:t> theme shows from the past and present.</a:t>
            </a:r>
          </a:p>
          <a:p>
            <a:r>
              <a:rPr lang="en-US" b="1" dirty="0">
                <a:solidFill>
                  <a:schemeClr val="accent4"/>
                </a:solidFill>
                <a:hlinkClick r:id="rId4">
                  <a:extLst>
                    <a:ext uri="{A12FA001-AC4F-418D-AE19-62706E023703}">
                      <ahyp:hlinkClr xmlns:ahyp="http://schemas.microsoft.com/office/drawing/2018/hyperlinkcolor" val="tx"/>
                    </a:ext>
                  </a:extLst>
                </a:hlinkClick>
              </a:rPr>
              <a:t>Cooperative/Kagan &amp; Brain Breaks</a:t>
            </a:r>
            <a:br>
              <a:rPr lang="en-US" dirty="0"/>
            </a:br>
            <a:r>
              <a:rPr lang="en-US" dirty="0"/>
              <a:t>(You can find more brain breaks at Kagan Publishing)</a:t>
            </a:r>
          </a:p>
          <a:p>
            <a:r>
              <a:rPr lang="en-US" b="1" dirty="0">
                <a:hlinkClick r:id="rId5"/>
              </a:rPr>
              <a:t>Elementary and Secondary Brain Break Resources</a:t>
            </a:r>
            <a:endParaRPr lang="en-US" dirty="0"/>
          </a:p>
        </p:txBody>
      </p:sp>
      <p:sp>
        <p:nvSpPr>
          <p:cNvPr id="2" name="Footer Placeholder 1"/>
          <p:cNvSpPr>
            <a:spLocks noGrp="1"/>
          </p:cNvSpPr>
          <p:nvPr>
            <p:ph type="ftr" sz="quarter" idx="11"/>
          </p:nvPr>
        </p:nvSpPr>
        <p:spPr/>
        <p:txBody>
          <a:bodyPr/>
          <a:lstStyle/>
          <a:p>
            <a:r>
              <a:rPr lang="en-US"/>
              <a:t>© 2018 Kirsten Burke Smith</a:t>
            </a:r>
            <a:endParaRPr lang="en-US" dirty="0"/>
          </a:p>
        </p:txBody>
      </p:sp>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35263" y="153562"/>
            <a:ext cx="5156200" cy="1905000"/>
          </a:xfrm>
          <a:prstGeom prst="rect">
            <a:avLst/>
          </a:prstGeom>
        </p:spPr>
      </p:pic>
    </p:spTree>
    <p:extLst>
      <p:ext uri="{BB962C8B-B14F-4D97-AF65-F5344CB8AC3E}">
        <p14:creationId xmlns:p14="http://schemas.microsoft.com/office/powerpoint/2010/main" val="99674826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257300" y="2206487"/>
            <a:ext cx="10337292" cy="3699013"/>
          </a:xfrm>
        </p:spPr>
        <p:txBody>
          <a:bodyPr>
            <a:normAutofit/>
          </a:bodyPr>
          <a:lstStyle/>
          <a:p>
            <a:r>
              <a:rPr lang="en-US" b="1" i="1" dirty="0">
                <a:solidFill>
                  <a:schemeClr val="accent4"/>
                </a:solidFill>
                <a:hlinkClick r:id="rId2"/>
              </a:rPr>
              <a:t>Belly Breathing: Free resource from PBS</a:t>
            </a:r>
            <a:endParaRPr lang="en-US" b="1" i="1" dirty="0">
              <a:solidFill>
                <a:schemeClr val="accent4"/>
              </a:solidFill>
            </a:endParaRPr>
          </a:p>
          <a:p>
            <a:r>
              <a:rPr lang="en-US" b="1" i="1" dirty="0"/>
              <a:t>Four Corners:</a:t>
            </a:r>
            <a:r>
              <a:rPr lang="en-US" dirty="0"/>
              <a:t>  I have my room labeled with North, South, East, West signs at all times.  I select a song and have the students walk, dance, whatever they please, around the room.  When I stop the music, the kids must report to a “corner of the Earth”.  Next, I use my Kagan Selector Tools to select North, South, East, West (or use popsicle sticks).  Whoever is in that corner is out!  Very simple adaptation to four corners which can be altered to accommodate your content.</a:t>
            </a:r>
          </a:p>
          <a:p>
            <a:r>
              <a:rPr lang="en-US" dirty="0"/>
              <a:t>Have the students stand up and play </a:t>
            </a:r>
            <a:r>
              <a:rPr lang="en-US" dirty="0">
                <a:hlinkClick r:id="rId3"/>
              </a:rPr>
              <a:t>R.E.M. - Stand</a:t>
            </a:r>
            <a:r>
              <a:rPr lang="en-US" dirty="0"/>
              <a:t>. When a certain direction is said have the student turn in that direction. This is also great for a lesson on "Cardinal Directions.”</a:t>
            </a:r>
          </a:p>
        </p:txBody>
      </p:sp>
      <p:sp>
        <p:nvSpPr>
          <p:cNvPr id="2" name="Footer Placeholder 1"/>
          <p:cNvSpPr>
            <a:spLocks noGrp="1"/>
          </p:cNvSpPr>
          <p:nvPr>
            <p:ph type="ftr" sz="quarter" idx="11"/>
          </p:nvPr>
        </p:nvSpPr>
        <p:spPr/>
        <p:txBody>
          <a:bodyPr/>
          <a:lstStyle/>
          <a:p>
            <a:r>
              <a:rPr lang="en-US" dirty="0"/>
              <a:t>© 2019 Kirsten Burke Smith</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35263" y="153562"/>
            <a:ext cx="5156200" cy="1905000"/>
          </a:xfrm>
          <a:prstGeom prst="rect">
            <a:avLst/>
          </a:prstGeom>
        </p:spPr>
      </p:pic>
    </p:spTree>
    <p:extLst>
      <p:ext uri="{BB962C8B-B14F-4D97-AF65-F5344CB8AC3E}">
        <p14:creationId xmlns:p14="http://schemas.microsoft.com/office/powerpoint/2010/main" val="161700848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a:t>© 2018 Kirsten Burke Smith</a:t>
            </a:r>
            <a:endParaRPr lang="en-US" dirty="0"/>
          </a:p>
        </p:txBody>
      </p:sp>
      <p:pic>
        <p:nvPicPr>
          <p:cNvPr id="6" name="Picture 5"/>
          <p:cNvPicPr>
            <a:picLocks noChangeAspect="1"/>
          </p:cNvPicPr>
          <p:nvPr/>
        </p:nvPicPr>
        <p:blipFill>
          <a:blip r:embed="rId2"/>
          <a:stretch>
            <a:fillRect/>
          </a:stretch>
        </p:blipFill>
        <p:spPr>
          <a:xfrm>
            <a:off x="2667000" y="0"/>
            <a:ext cx="6858000" cy="6858000"/>
          </a:xfrm>
          <a:prstGeom prst="rect">
            <a:avLst/>
          </a:prstGeom>
        </p:spPr>
      </p:pic>
    </p:spTree>
    <p:extLst>
      <p:ext uri="{BB962C8B-B14F-4D97-AF65-F5344CB8AC3E}">
        <p14:creationId xmlns:p14="http://schemas.microsoft.com/office/powerpoint/2010/main" val="121545370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t>Something Calmer for Any age group:</a:t>
            </a:r>
          </a:p>
        </p:txBody>
      </p:sp>
      <p:sp>
        <p:nvSpPr>
          <p:cNvPr id="3" name="Content Placeholder 2"/>
          <p:cNvSpPr>
            <a:spLocks noGrp="1"/>
          </p:cNvSpPr>
          <p:nvPr>
            <p:ph sz="half" idx="1"/>
          </p:nvPr>
        </p:nvSpPr>
        <p:spPr/>
        <p:txBody>
          <a:bodyPr>
            <a:normAutofit/>
          </a:bodyPr>
          <a:lstStyle/>
          <a:p>
            <a:r>
              <a:rPr lang="en-US" sz="2800" b="1" dirty="0"/>
              <a:t>Handful of Quiet</a:t>
            </a:r>
          </a:p>
          <a:p>
            <a:r>
              <a:rPr lang="en-US" sz="2800" dirty="0">
                <a:hlinkClick r:id="rId2"/>
              </a:rPr>
              <a:t>Student explaining it</a:t>
            </a:r>
            <a:endParaRPr lang="en-US" sz="2800" dirty="0"/>
          </a:p>
          <a:p>
            <a:r>
              <a:rPr lang="en-US" sz="2800" dirty="0">
                <a:hlinkClick r:id="rId3"/>
              </a:rPr>
              <a:t>Oprah interviewing the author for Super Soul Sunday</a:t>
            </a:r>
            <a:endParaRPr lang="en-US" sz="2800" dirty="0"/>
          </a:p>
          <a:p>
            <a:pPr lvl="1"/>
            <a:r>
              <a:rPr lang="en-US" sz="2600" dirty="0">
                <a:hlinkClick r:id="rId4"/>
              </a:rPr>
              <a:t>Important excerpt</a:t>
            </a:r>
            <a:endParaRPr lang="en-US" sz="2600" dirty="0"/>
          </a:p>
        </p:txBody>
      </p:sp>
      <p:pic>
        <p:nvPicPr>
          <p:cNvPr id="5" name="Content Placeholder 4"/>
          <p:cNvPicPr>
            <a:picLocks noGrp="1" noChangeAspect="1"/>
          </p:cNvPicPr>
          <p:nvPr>
            <p:ph sz="half" idx="2"/>
          </p:nvPr>
        </p:nvPicPr>
        <p:blipFill>
          <a:blip r:embed="rId5">
            <a:extLst>
              <a:ext uri="{28A0092B-C50C-407E-A947-70E740481C1C}">
                <a14:useLocalDpi xmlns:a14="http://schemas.microsoft.com/office/drawing/2010/main" val="0"/>
              </a:ext>
            </a:extLst>
          </a:blip>
          <a:stretch>
            <a:fillRect/>
          </a:stretch>
        </p:blipFill>
        <p:spPr>
          <a:xfrm>
            <a:off x="7397750" y="2444750"/>
            <a:ext cx="3302000" cy="3302000"/>
          </a:xfrm>
        </p:spPr>
      </p:pic>
      <p:sp>
        <p:nvSpPr>
          <p:cNvPr id="4" name="Footer Placeholder 3"/>
          <p:cNvSpPr>
            <a:spLocks noGrp="1"/>
          </p:cNvSpPr>
          <p:nvPr>
            <p:ph type="ftr" sz="quarter" idx="11"/>
          </p:nvPr>
        </p:nvSpPr>
        <p:spPr/>
        <p:txBody>
          <a:bodyPr/>
          <a:lstStyle/>
          <a:p>
            <a:r>
              <a:rPr lang="en-US"/>
              <a:t>© 2018 Kirsten Burke Smith</a:t>
            </a:r>
            <a:endParaRPr lang="en-US" dirty="0"/>
          </a:p>
        </p:txBody>
      </p:sp>
    </p:spTree>
    <p:extLst>
      <p:ext uri="{BB962C8B-B14F-4D97-AF65-F5344CB8AC3E}">
        <p14:creationId xmlns:p14="http://schemas.microsoft.com/office/powerpoint/2010/main" val="125957134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chemeClr val="tx2">
                    <a:lumMod val="90000"/>
                    <a:lumOff val="10000"/>
                  </a:schemeClr>
                </a:solidFill>
              </a:rPr>
              <a:t>Chocolate Meditation from </a:t>
            </a:r>
            <a:r>
              <a:rPr lang="en-US" dirty="0">
                <a:solidFill>
                  <a:schemeClr val="tx2">
                    <a:lumMod val="90000"/>
                    <a:lumOff val="10000"/>
                  </a:schemeClr>
                </a:solidFill>
                <a:hlinkClick r:id="rId2"/>
              </a:rPr>
              <a:t>Psychology Today</a:t>
            </a:r>
            <a:endParaRPr lang="en-US" dirty="0">
              <a:solidFill>
                <a:schemeClr val="tx2">
                  <a:lumMod val="90000"/>
                  <a:lumOff val="10000"/>
                </a:schemeClr>
              </a:solidFill>
            </a:endParaRPr>
          </a:p>
        </p:txBody>
      </p:sp>
      <p:pic>
        <p:nvPicPr>
          <p:cNvPr id="5" name="Content Placeholder 4"/>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257300" y="2595562"/>
            <a:ext cx="4800600" cy="3000375"/>
          </a:xfrm>
        </p:spPr>
      </p:pic>
      <p:sp>
        <p:nvSpPr>
          <p:cNvPr id="3" name="Footer Placeholder 2"/>
          <p:cNvSpPr>
            <a:spLocks noGrp="1"/>
          </p:cNvSpPr>
          <p:nvPr>
            <p:ph type="ftr" sz="quarter" idx="11"/>
          </p:nvPr>
        </p:nvSpPr>
        <p:spPr/>
        <p:txBody>
          <a:bodyPr/>
          <a:lstStyle/>
          <a:p>
            <a:r>
              <a:rPr lang="en-US"/>
              <a:t>© 2018 Kirsten Burke Smith</a:t>
            </a:r>
            <a:endParaRPr lang="en-US" dirty="0"/>
          </a:p>
        </p:txBody>
      </p:sp>
      <p:pic>
        <p:nvPicPr>
          <p:cNvPr id="6" name="Picture 5"/>
          <p:cNvPicPr>
            <a:picLocks noChangeAspect="1"/>
          </p:cNvPicPr>
          <p:nvPr/>
        </p:nvPicPr>
        <p:blipFill>
          <a:blip r:embed="rId4"/>
          <a:stretch>
            <a:fillRect/>
          </a:stretch>
        </p:blipFill>
        <p:spPr>
          <a:xfrm>
            <a:off x="7027333" y="1354666"/>
            <a:ext cx="4504267" cy="5254978"/>
          </a:xfrm>
          <a:prstGeom prst="rect">
            <a:avLst/>
          </a:prstGeom>
        </p:spPr>
      </p:pic>
    </p:spTree>
    <p:extLst>
      <p:ext uri="{BB962C8B-B14F-4D97-AF65-F5344CB8AC3E}">
        <p14:creationId xmlns:p14="http://schemas.microsoft.com/office/powerpoint/2010/main" val="30421100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2AEF27-B9A8-8F4F-A20C-9DF65C3340B3}"/>
              </a:ext>
            </a:extLst>
          </p:cNvPr>
          <p:cNvSpPr>
            <a:spLocks noGrp="1"/>
          </p:cNvSpPr>
          <p:nvPr>
            <p:ph type="title"/>
          </p:nvPr>
        </p:nvSpPr>
        <p:spPr/>
        <p:txBody>
          <a:bodyPr/>
          <a:lstStyle/>
          <a:p>
            <a:r>
              <a:rPr lang="en-US" dirty="0"/>
              <a:t>10 Steps to Mindfulness Meditation</a:t>
            </a:r>
          </a:p>
        </p:txBody>
      </p:sp>
      <p:sp>
        <p:nvSpPr>
          <p:cNvPr id="3" name="Content Placeholder 2">
            <a:extLst>
              <a:ext uri="{FF2B5EF4-FFF2-40B4-BE49-F238E27FC236}">
                <a16:creationId xmlns:a16="http://schemas.microsoft.com/office/drawing/2014/main" id="{A1C29FB1-F06A-E443-A3D7-CFA903BFF4C1}"/>
              </a:ext>
            </a:extLst>
          </p:cNvPr>
          <p:cNvSpPr>
            <a:spLocks noGrp="1"/>
          </p:cNvSpPr>
          <p:nvPr>
            <p:ph idx="1"/>
          </p:nvPr>
        </p:nvSpPr>
        <p:spPr>
          <a:xfrm>
            <a:off x="1251678" y="1874517"/>
            <a:ext cx="6389477" cy="4216567"/>
          </a:xfrm>
        </p:spPr>
        <p:txBody>
          <a:bodyPr>
            <a:normAutofit lnSpcReduction="10000"/>
          </a:bodyPr>
          <a:lstStyle/>
          <a:p>
            <a:pPr marL="457200" indent="-457200">
              <a:buAutoNum type="arabicPeriod"/>
            </a:pPr>
            <a:r>
              <a:rPr lang="en-US" dirty="0"/>
              <a:t>Create a Time and Space</a:t>
            </a:r>
          </a:p>
          <a:p>
            <a:pPr marL="457200" indent="-457200">
              <a:buAutoNum type="arabicPeriod"/>
            </a:pPr>
            <a:r>
              <a:rPr lang="en-US" dirty="0"/>
              <a:t>Set a Timer</a:t>
            </a:r>
          </a:p>
          <a:p>
            <a:pPr marL="457200" indent="-457200">
              <a:buAutoNum type="arabicPeriod"/>
            </a:pPr>
            <a:r>
              <a:rPr lang="en-US" dirty="0"/>
              <a:t>Sit in a Comfortable Position</a:t>
            </a:r>
          </a:p>
          <a:p>
            <a:pPr marL="457200" indent="-457200">
              <a:buAutoNum type="arabicPeriod"/>
            </a:pPr>
            <a:r>
              <a:rPr lang="en-US" dirty="0"/>
              <a:t>Check Your Posture</a:t>
            </a:r>
          </a:p>
          <a:p>
            <a:pPr marL="457200" indent="-457200">
              <a:buAutoNum type="arabicPeriod"/>
            </a:pPr>
            <a:r>
              <a:rPr lang="en-US" dirty="0"/>
              <a:t>Take Deep Breaths</a:t>
            </a:r>
          </a:p>
          <a:p>
            <a:pPr marL="457200" indent="-457200">
              <a:buAutoNum type="arabicPeriod"/>
            </a:pPr>
            <a:r>
              <a:rPr lang="en-US" dirty="0"/>
              <a:t>Direct Your Attention to Your Breath</a:t>
            </a:r>
          </a:p>
          <a:p>
            <a:pPr marL="457200" indent="-457200">
              <a:buAutoNum type="arabicPeriod"/>
            </a:pPr>
            <a:r>
              <a:rPr lang="en-US" dirty="0"/>
              <a:t>Maintain Attention to Your Breath</a:t>
            </a:r>
          </a:p>
          <a:p>
            <a:pPr marL="457200" indent="-457200">
              <a:buAutoNum type="arabicPeriod"/>
            </a:pPr>
            <a:r>
              <a:rPr lang="en-US" dirty="0"/>
              <a:t>Repeat Steps 6-7.</a:t>
            </a:r>
          </a:p>
          <a:p>
            <a:pPr marL="457200" indent="-457200">
              <a:buAutoNum type="arabicPeriod"/>
            </a:pPr>
            <a:r>
              <a:rPr lang="en-US" dirty="0"/>
              <a:t>Be Kind to Yourself.</a:t>
            </a:r>
          </a:p>
          <a:p>
            <a:pPr marL="457200" indent="-457200">
              <a:buAutoNum type="arabicPeriod"/>
            </a:pPr>
            <a:r>
              <a:rPr lang="en-US" dirty="0"/>
              <a:t>Prepare for a Gentle Ending</a:t>
            </a:r>
          </a:p>
          <a:p>
            <a:pPr marL="457200" indent="-457200">
              <a:buAutoNum type="arabicPeriod"/>
            </a:pPr>
            <a:endParaRPr lang="en-US" dirty="0"/>
          </a:p>
          <a:p>
            <a:pPr marL="457200" indent="-457200">
              <a:buAutoNum type="arabicPeriod"/>
            </a:pPr>
            <a:endParaRPr lang="en-US" dirty="0"/>
          </a:p>
          <a:p>
            <a:pPr marL="457200" indent="-457200">
              <a:buAutoNum type="arabicPeriod"/>
            </a:pPr>
            <a:endParaRPr lang="en-US" dirty="0"/>
          </a:p>
          <a:p>
            <a:pPr marL="457200" indent="-457200">
              <a:buAutoNum type="arabicPeriod"/>
            </a:pPr>
            <a:endParaRPr lang="en-US" dirty="0"/>
          </a:p>
          <a:p>
            <a:pPr marL="457200" indent="-457200">
              <a:buAutoNum type="arabicPeriod"/>
            </a:pPr>
            <a:endParaRPr lang="en-US" dirty="0"/>
          </a:p>
          <a:p>
            <a:pPr marL="457200" indent="-457200">
              <a:buAutoNum type="arabicPeriod"/>
            </a:pPr>
            <a:endParaRPr lang="en-US" dirty="0"/>
          </a:p>
        </p:txBody>
      </p:sp>
      <p:sp>
        <p:nvSpPr>
          <p:cNvPr id="4" name="Footer Placeholder 3">
            <a:extLst>
              <a:ext uri="{FF2B5EF4-FFF2-40B4-BE49-F238E27FC236}">
                <a16:creationId xmlns:a16="http://schemas.microsoft.com/office/drawing/2014/main" id="{9918B152-A4A6-2342-8F7D-EEA5E9244232}"/>
              </a:ext>
            </a:extLst>
          </p:cNvPr>
          <p:cNvSpPr>
            <a:spLocks noGrp="1"/>
          </p:cNvSpPr>
          <p:nvPr>
            <p:ph type="ftr" sz="quarter" idx="11"/>
          </p:nvPr>
        </p:nvSpPr>
        <p:spPr/>
        <p:txBody>
          <a:bodyPr/>
          <a:lstStyle/>
          <a:p>
            <a:r>
              <a:rPr lang="en-US" dirty="0"/>
              <a:t>© 2019 Kirsten Burke Smith</a:t>
            </a:r>
          </a:p>
        </p:txBody>
      </p:sp>
      <p:pic>
        <p:nvPicPr>
          <p:cNvPr id="6" name="Picture 5">
            <a:extLst>
              <a:ext uri="{FF2B5EF4-FFF2-40B4-BE49-F238E27FC236}">
                <a16:creationId xmlns:a16="http://schemas.microsoft.com/office/drawing/2014/main" id="{02AC0097-6783-7947-9BFC-0C5760B97C55}"/>
              </a:ext>
            </a:extLst>
          </p:cNvPr>
          <p:cNvPicPr>
            <a:picLocks noChangeAspect="1"/>
          </p:cNvPicPr>
          <p:nvPr/>
        </p:nvPicPr>
        <p:blipFill>
          <a:blip r:embed="rId2"/>
          <a:stretch>
            <a:fillRect/>
          </a:stretch>
        </p:blipFill>
        <p:spPr>
          <a:xfrm>
            <a:off x="6248400" y="4099782"/>
            <a:ext cx="3810000" cy="2133600"/>
          </a:xfrm>
          <a:prstGeom prst="rect">
            <a:avLst/>
          </a:prstGeom>
        </p:spPr>
      </p:pic>
      <p:pic>
        <p:nvPicPr>
          <p:cNvPr id="8" name="Picture 7">
            <a:extLst>
              <a:ext uri="{FF2B5EF4-FFF2-40B4-BE49-F238E27FC236}">
                <a16:creationId xmlns:a16="http://schemas.microsoft.com/office/drawing/2014/main" id="{5C81B919-B865-B44C-8A6B-E12AC0AE994C}"/>
              </a:ext>
            </a:extLst>
          </p:cNvPr>
          <p:cNvPicPr>
            <a:picLocks noChangeAspect="1"/>
          </p:cNvPicPr>
          <p:nvPr/>
        </p:nvPicPr>
        <p:blipFill>
          <a:blip r:embed="rId3"/>
          <a:stretch>
            <a:fillRect/>
          </a:stretch>
        </p:blipFill>
        <p:spPr>
          <a:xfrm>
            <a:off x="6508750" y="1480984"/>
            <a:ext cx="3289300" cy="2476500"/>
          </a:xfrm>
          <a:prstGeom prst="rect">
            <a:avLst/>
          </a:prstGeom>
        </p:spPr>
      </p:pic>
    </p:spTree>
    <p:extLst>
      <p:ext uri="{BB962C8B-B14F-4D97-AF65-F5344CB8AC3E}">
        <p14:creationId xmlns:p14="http://schemas.microsoft.com/office/powerpoint/2010/main" val="26070031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7030A0">
            <a:alpha val="22000"/>
          </a:srgbClr>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8234" t="5441" r="9832" b="3365"/>
          <a:stretch/>
        </p:blipFill>
        <p:spPr>
          <a:xfrm>
            <a:off x="4585657" y="379412"/>
            <a:ext cx="4607814" cy="3319328"/>
          </a:xfrm>
          <a:prstGeom prst="rect">
            <a:avLst/>
          </a:prstGeom>
        </p:spPr>
      </p:pic>
      <p:sp>
        <p:nvSpPr>
          <p:cNvPr id="5" name="Footer Placeholder 4"/>
          <p:cNvSpPr>
            <a:spLocks noGrp="1"/>
          </p:cNvSpPr>
          <p:nvPr>
            <p:ph type="ftr" sz="quarter" idx="11"/>
          </p:nvPr>
        </p:nvSpPr>
        <p:spPr/>
        <p:txBody>
          <a:bodyPr/>
          <a:lstStyle/>
          <a:p>
            <a:r>
              <a:rPr lang="en-US" dirty="0"/>
              <a:t>© 2019 Kirsten Burke Smith</a:t>
            </a:r>
          </a:p>
        </p:txBody>
      </p:sp>
      <p:sp>
        <p:nvSpPr>
          <p:cNvPr id="9" name="TextBox 8">
            <a:extLst>
              <a:ext uri="{FF2B5EF4-FFF2-40B4-BE49-F238E27FC236}">
                <a16:creationId xmlns:a16="http://schemas.microsoft.com/office/drawing/2014/main" id="{89B15D57-266F-584A-98F4-EAD5F8FB0E95}"/>
              </a:ext>
            </a:extLst>
          </p:cNvPr>
          <p:cNvSpPr txBox="1"/>
          <p:nvPr/>
        </p:nvSpPr>
        <p:spPr>
          <a:xfrm>
            <a:off x="3140766" y="3935896"/>
            <a:ext cx="8322364" cy="2246769"/>
          </a:xfrm>
          <a:prstGeom prst="rect">
            <a:avLst/>
          </a:prstGeom>
          <a:noFill/>
        </p:spPr>
        <p:txBody>
          <a:bodyPr wrap="square" rtlCol="0">
            <a:spAutoFit/>
          </a:bodyPr>
          <a:lstStyle/>
          <a:p>
            <a:pPr marL="457200" indent="-457200">
              <a:buBlip>
                <a:blip r:embed="rId4"/>
              </a:buBlip>
            </a:pPr>
            <a:r>
              <a:rPr lang="en-US" sz="2800" b="1" dirty="0">
                <a:solidFill>
                  <a:schemeClr val="bg2">
                    <a:lumMod val="60000"/>
                    <a:lumOff val="40000"/>
                  </a:schemeClr>
                </a:solidFill>
                <a:latin typeface="Century Gothic" panose="020B0502020202020204" pitchFamily="34" charset="0"/>
                <a:cs typeface="Adobe Hebrew" panose="02040503050201020203" pitchFamily="18" charset="-79"/>
              </a:rPr>
              <a:t>From my own practices in TI district – high-needs population.</a:t>
            </a:r>
          </a:p>
          <a:p>
            <a:pPr marL="457200" indent="-457200">
              <a:buBlip>
                <a:blip r:embed="rId4"/>
              </a:buBlip>
            </a:pPr>
            <a:r>
              <a:rPr lang="en-US" sz="2800" b="1" dirty="0">
                <a:solidFill>
                  <a:schemeClr val="bg2">
                    <a:lumMod val="60000"/>
                    <a:lumOff val="40000"/>
                  </a:schemeClr>
                </a:solidFill>
                <a:latin typeface="Century Gothic" panose="020B0502020202020204" pitchFamily="34" charset="0"/>
                <a:cs typeface="Adobe Hebrew" panose="02040503050201020203" pitchFamily="18" charset="-79"/>
              </a:rPr>
              <a:t>Seek to engage using best practices and strong instruction, which I feel include movement and mindfulness.</a:t>
            </a:r>
          </a:p>
        </p:txBody>
      </p:sp>
      <p:sp>
        <p:nvSpPr>
          <p:cNvPr id="10" name="TextBox 9">
            <a:extLst>
              <a:ext uri="{FF2B5EF4-FFF2-40B4-BE49-F238E27FC236}">
                <a16:creationId xmlns:a16="http://schemas.microsoft.com/office/drawing/2014/main" id="{AB5E8FAC-4CDF-6D43-88D6-1CE6686B004A}"/>
              </a:ext>
            </a:extLst>
          </p:cNvPr>
          <p:cNvSpPr txBox="1"/>
          <p:nvPr/>
        </p:nvSpPr>
        <p:spPr>
          <a:xfrm>
            <a:off x="0" y="3045426"/>
            <a:ext cx="2451653" cy="769441"/>
          </a:xfrm>
          <a:prstGeom prst="rect">
            <a:avLst/>
          </a:prstGeom>
          <a:noFill/>
        </p:spPr>
        <p:txBody>
          <a:bodyPr wrap="square" rtlCol="0">
            <a:spAutoFit/>
          </a:bodyPr>
          <a:lstStyle/>
          <a:p>
            <a:r>
              <a:rPr lang="en-US" sz="4400" b="1" dirty="0">
                <a:solidFill>
                  <a:schemeClr val="bg2">
                    <a:lumMod val="60000"/>
                    <a:lumOff val="40000"/>
                  </a:schemeClr>
                </a:solidFill>
              </a:rPr>
              <a:t>“</a:t>
            </a:r>
            <a:r>
              <a:rPr lang="en-US" sz="4400" b="1" dirty="0" err="1">
                <a:solidFill>
                  <a:schemeClr val="bg2">
                    <a:lumMod val="60000"/>
                    <a:lumOff val="40000"/>
                  </a:schemeClr>
                </a:solidFill>
              </a:rPr>
              <a:t>Inspo</a:t>
            </a:r>
            <a:r>
              <a:rPr lang="en-US" sz="4400" b="1" dirty="0">
                <a:solidFill>
                  <a:schemeClr val="bg2">
                    <a:lumMod val="60000"/>
                    <a:lumOff val="40000"/>
                  </a:schemeClr>
                </a:solidFill>
              </a:rPr>
              <a:t>”</a:t>
            </a:r>
            <a:endParaRPr lang="en-US" b="1" dirty="0">
              <a:solidFill>
                <a:schemeClr val="bg2">
                  <a:lumMod val="60000"/>
                  <a:lumOff val="40000"/>
                </a:schemeClr>
              </a:solidFill>
            </a:endParaRPr>
          </a:p>
        </p:txBody>
      </p:sp>
    </p:spTree>
    <p:extLst>
      <p:ext uri="{BB962C8B-B14F-4D97-AF65-F5344CB8AC3E}">
        <p14:creationId xmlns:p14="http://schemas.microsoft.com/office/powerpoint/2010/main" val="164366856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t>© 2019 Kirsten Burke Smith</a:t>
            </a: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r="30889" b="1991"/>
          <a:stretch/>
        </p:blipFill>
        <p:spPr>
          <a:xfrm>
            <a:off x="326136" y="-1"/>
            <a:ext cx="4739640" cy="6721475"/>
          </a:xfrm>
          <a:prstGeom prst="rect">
            <a:avLst/>
          </a:prstGeom>
        </p:spPr>
      </p:pic>
      <p:pic>
        <p:nvPicPr>
          <p:cNvPr id="6" name="Picture 5">
            <a:extLst>
              <a:ext uri="{FF2B5EF4-FFF2-40B4-BE49-F238E27FC236}">
                <a16:creationId xmlns:a16="http://schemas.microsoft.com/office/drawing/2014/main" id="{9734F2AE-9257-334B-B5D1-1DA14425772B}"/>
              </a:ext>
            </a:extLst>
          </p:cNvPr>
          <p:cNvPicPr>
            <a:picLocks noChangeAspect="1"/>
          </p:cNvPicPr>
          <p:nvPr/>
        </p:nvPicPr>
        <p:blipFill rotWithShape="1">
          <a:blip r:embed="rId3">
            <a:extLst>
              <a:ext uri="{28A0092B-C50C-407E-A947-70E740481C1C}">
                <a14:useLocalDpi xmlns:a14="http://schemas.microsoft.com/office/drawing/2010/main" val="0"/>
              </a:ext>
            </a:extLst>
          </a:blip>
          <a:srcRect r="37528"/>
          <a:stretch/>
        </p:blipFill>
        <p:spPr>
          <a:xfrm>
            <a:off x="7212696" y="0"/>
            <a:ext cx="4199016" cy="6721474"/>
          </a:xfrm>
          <a:prstGeom prst="rect">
            <a:avLst/>
          </a:prstGeom>
        </p:spPr>
      </p:pic>
    </p:spTree>
    <p:extLst>
      <p:ext uri="{BB962C8B-B14F-4D97-AF65-F5344CB8AC3E}">
        <p14:creationId xmlns:p14="http://schemas.microsoft.com/office/powerpoint/2010/main" val="64302410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Do you employ Any of these or other practices?</a:t>
            </a:r>
          </a:p>
        </p:txBody>
      </p:sp>
      <p:sp>
        <p:nvSpPr>
          <p:cNvPr id="3" name="Text Placeholder 2"/>
          <p:cNvSpPr>
            <a:spLocks noGrp="1"/>
          </p:cNvSpPr>
          <p:nvPr>
            <p:ph type="body" idx="1"/>
          </p:nvPr>
        </p:nvSpPr>
        <p:spPr/>
        <p:txBody>
          <a:bodyPr>
            <a:normAutofit/>
          </a:bodyPr>
          <a:lstStyle/>
          <a:p>
            <a:pPr algn="r"/>
            <a:r>
              <a:rPr lang="en-US" sz="4800" dirty="0"/>
              <a:t>Let’s Share out!</a:t>
            </a:r>
          </a:p>
        </p:txBody>
      </p:sp>
      <p:sp>
        <p:nvSpPr>
          <p:cNvPr id="4" name="Footer Placeholder 3"/>
          <p:cNvSpPr>
            <a:spLocks noGrp="1"/>
          </p:cNvSpPr>
          <p:nvPr>
            <p:ph type="ftr" sz="quarter" idx="11"/>
          </p:nvPr>
        </p:nvSpPr>
        <p:spPr/>
        <p:txBody>
          <a:bodyPr/>
          <a:lstStyle/>
          <a:p>
            <a:r>
              <a:rPr lang="en-US"/>
              <a:t>© 2018 Kirsten Burke Smith</a:t>
            </a:r>
            <a:endParaRPr lang="en-US" dirty="0"/>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r="22008" b="381"/>
          <a:stretch/>
        </p:blipFill>
        <p:spPr>
          <a:xfrm>
            <a:off x="-763103" y="2170595"/>
            <a:ext cx="2565399" cy="2454413"/>
          </a:xfrm>
          <a:prstGeom prst="rect">
            <a:avLst/>
          </a:prstGeom>
        </p:spPr>
      </p:pic>
    </p:spTree>
    <p:extLst>
      <p:ext uri="{BB962C8B-B14F-4D97-AF65-F5344CB8AC3E}">
        <p14:creationId xmlns:p14="http://schemas.microsoft.com/office/powerpoint/2010/main" val="48177882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86812" y="226395"/>
            <a:ext cx="8187071" cy="1330645"/>
          </a:xfrm>
        </p:spPr>
        <p:txBody>
          <a:bodyPr/>
          <a:lstStyle/>
          <a:p>
            <a:r>
              <a:rPr lang="en-US"/>
              <a:t>Resources:</a:t>
            </a:r>
          </a:p>
        </p:txBody>
      </p:sp>
      <p:sp>
        <p:nvSpPr>
          <p:cNvPr id="3" name="Text Placeholder 2"/>
          <p:cNvSpPr>
            <a:spLocks noGrp="1"/>
          </p:cNvSpPr>
          <p:nvPr>
            <p:ph type="body" idx="1"/>
          </p:nvPr>
        </p:nvSpPr>
        <p:spPr>
          <a:xfrm>
            <a:off x="3242930" y="1784195"/>
            <a:ext cx="8666572" cy="4326721"/>
          </a:xfrm>
        </p:spPr>
        <p:txBody>
          <a:bodyPr>
            <a:normAutofit lnSpcReduction="10000"/>
          </a:bodyPr>
          <a:lstStyle/>
          <a:p>
            <a:pPr marL="342900" indent="-342900">
              <a:buFont typeface="Arial" charset="0"/>
              <a:buChar char="•"/>
            </a:pPr>
            <a:r>
              <a:rPr lang="en-US" dirty="0">
                <a:hlinkClick r:id="rId2"/>
              </a:rPr>
              <a:t>http://www.sidewaysthoughts.com/blog/2014/01/mindfulness-defined-a-resolution-to-consider/</a:t>
            </a:r>
            <a:endParaRPr lang="en-US" dirty="0"/>
          </a:p>
          <a:p>
            <a:pPr marL="342900" indent="-342900">
              <a:buFont typeface="Arial" charset="0"/>
              <a:buChar char="•"/>
            </a:pPr>
            <a:r>
              <a:rPr lang="en-US" dirty="0" err="1"/>
              <a:t>Gonoodle.com</a:t>
            </a:r>
            <a:endParaRPr lang="en-US" dirty="0"/>
          </a:p>
          <a:p>
            <a:pPr marL="342900" indent="-342900">
              <a:buFont typeface="Arial" charset="0"/>
              <a:buChar char="•"/>
            </a:pPr>
            <a:r>
              <a:rPr lang="en-US" dirty="0">
                <a:hlinkClick r:id="rId3"/>
              </a:rPr>
              <a:t>https://www.psychologytoday.com/blog/mindfulness-in-frantic-world/201109/the-chocolate-meditation</a:t>
            </a:r>
            <a:endParaRPr lang="en-US" dirty="0"/>
          </a:p>
          <a:p>
            <a:pPr marL="342900" indent="-342900">
              <a:buFont typeface="Arial" charset="0"/>
              <a:buChar char="•"/>
            </a:pPr>
            <a:r>
              <a:rPr lang="en-US" dirty="0">
                <a:hlinkClick r:id="rId4"/>
              </a:rPr>
              <a:t>http://teachinginstyle.wordpress.com/2011/12/05/tips-and-tricks-fun-brain-breaks/</a:t>
            </a:r>
            <a:endParaRPr lang="en-US" dirty="0"/>
          </a:p>
          <a:p>
            <a:pPr marL="342900" indent="-342900">
              <a:buFont typeface="Arial" charset="0"/>
              <a:buChar char="•"/>
            </a:pPr>
            <a:r>
              <a:rPr lang="en-US" dirty="0">
                <a:hlinkClick r:id="rId5"/>
              </a:rPr>
              <a:t>https://youtu.be/Hu7ld_EABWU</a:t>
            </a:r>
            <a:endParaRPr lang="en-US" dirty="0"/>
          </a:p>
          <a:p>
            <a:pPr marL="342900" indent="-342900">
              <a:buFont typeface="Arial" charset="0"/>
              <a:buChar char="•"/>
            </a:pPr>
            <a:r>
              <a:rPr lang="en-US" dirty="0"/>
              <a:t>http://</a:t>
            </a:r>
            <a:r>
              <a:rPr lang="en-US" dirty="0" err="1"/>
              <a:t>blog.innerdrive.co.uk</a:t>
            </a:r>
            <a:r>
              <a:rPr lang="en-US" dirty="0"/>
              <a:t>/6-ways-to-improve-how-you-talk-to-yourself</a:t>
            </a:r>
          </a:p>
          <a:p>
            <a:pPr marL="342900" indent="-342900">
              <a:buFont typeface="Arial" charset="0"/>
              <a:buChar char="•"/>
            </a:pPr>
            <a:endParaRPr lang="en-US" dirty="0"/>
          </a:p>
          <a:p>
            <a:pPr marL="342900" indent="-342900">
              <a:buFont typeface="Arial" charset="0"/>
              <a:buChar char="•"/>
            </a:pPr>
            <a:endParaRPr lang="en-US" dirty="0"/>
          </a:p>
          <a:p>
            <a:pPr marL="342900" indent="-342900">
              <a:buFont typeface="Arial" charset="0"/>
              <a:buChar char="•"/>
            </a:pPr>
            <a:endParaRPr lang="en-US" dirty="0"/>
          </a:p>
          <a:p>
            <a:endParaRPr lang="en-US" dirty="0"/>
          </a:p>
        </p:txBody>
      </p:sp>
      <p:sp>
        <p:nvSpPr>
          <p:cNvPr id="4" name="Footer Placeholder 3"/>
          <p:cNvSpPr>
            <a:spLocks noGrp="1"/>
          </p:cNvSpPr>
          <p:nvPr>
            <p:ph type="ftr" sz="quarter" idx="11"/>
          </p:nvPr>
        </p:nvSpPr>
        <p:spPr/>
        <p:txBody>
          <a:bodyPr/>
          <a:lstStyle/>
          <a:p>
            <a:r>
              <a:rPr lang="en-US"/>
              <a:t>© 2018 Kirsten Burke Smith</a:t>
            </a:r>
            <a:endParaRPr lang="en-US" dirty="0"/>
          </a:p>
        </p:txBody>
      </p:sp>
      <p:pic>
        <p:nvPicPr>
          <p:cNvPr id="5" name="Picture 4"/>
          <p:cNvPicPr>
            <a:picLocks noChangeAspect="1"/>
          </p:cNvPicPr>
          <p:nvPr/>
        </p:nvPicPr>
        <p:blipFill rotWithShape="1">
          <a:blip r:embed="rId6">
            <a:extLst>
              <a:ext uri="{28A0092B-C50C-407E-A947-70E740481C1C}">
                <a14:useLocalDpi xmlns:a14="http://schemas.microsoft.com/office/drawing/2010/main" val="0"/>
              </a:ext>
            </a:extLst>
          </a:blip>
          <a:srcRect r="22008" b="381"/>
          <a:stretch/>
        </p:blipFill>
        <p:spPr>
          <a:xfrm>
            <a:off x="-743225" y="2057951"/>
            <a:ext cx="2565399" cy="2454413"/>
          </a:xfrm>
          <a:prstGeom prst="rect">
            <a:avLst/>
          </a:prstGeom>
        </p:spPr>
      </p:pic>
    </p:spTree>
    <p:extLst>
      <p:ext uri="{BB962C8B-B14F-4D97-AF65-F5344CB8AC3E}">
        <p14:creationId xmlns:p14="http://schemas.microsoft.com/office/powerpoint/2010/main" val="168726335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1678" y="351905"/>
            <a:ext cx="4204242" cy="836815"/>
          </a:xfrm>
        </p:spPr>
        <p:txBody>
          <a:bodyPr>
            <a:noAutofit/>
          </a:bodyPr>
          <a:lstStyle/>
          <a:p>
            <a:r>
              <a:rPr lang="en-US" sz="6000" dirty="0"/>
              <a:t>Research:</a:t>
            </a:r>
          </a:p>
        </p:txBody>
      </p:sp>
      <p:sp>
        <p:nvSpPr>
          <p:cNvPr id="3" name="Text Placeholder 2"/>
          <p:cNvSpPr>
            <a:spLocks noGrp="1"/>
          </p:cNvSpPr>
          <p:nvPr>
            <p:ph idx="1"/>
          </p:nvPr>
        </p:nvSpPr>
        <p:spPr>
          <a:xfrm>
            <a:off x="1251678" y="1432560"/>
            <a:ext cx="10178322" cy="5425439"/>
          </a:xfrm>
        </p:spPr>
        <p:txBody>
          <a:bodyPr>
            <a:normAutofit fontScale="77500" lnSpcReduction="20000"/>
          </a:bodyPr>
          <a:lstStyle/>
          <a:p>
            <a:pPr fontAlgn="base"/>
            <a:r>
              <a:rPr lang="en-US" dirty="0"/>
              <a:t>Barnes, V. A., </a:t>
            </a:r>
            <a:r>
              <a:rPr lang="en-US" dirty="0" err="1"/>
              <a:t>Bauza</a:t>
            </a:r>
            <a:r>
              <a:rPr lang="en-US" dirty="0"/>
              <a:t>, L. B. &amp; </a:t>
            </a:r>
            <a:r>
              <a:rPr lang="en-US" dirty="0" err="1"/>
              <a:t>Treiber</a:t>
            </a:r>
            <a:r>
              <a:rPr lang="en-US" dirty="0"/>
              <a:t>, F. A. (2003). Impact of stress reduction on negative school behavior in adolescents. </a:t>
            </a:r>
            <a:r>
              <a:rPr lang="en-US" i="1" dirty="0"/>
              <a:t>Health and Quality of Life Outcomes,</a:t>
            </a:r>
            <a:r>
              <a:rPr lang="en-US" dirty="0"/>
              <a:t> </a:t>
            </a:r>
            <a:r>
              <a:rPr lang="en-US" i="1" dirty="0"/>
              <a:t>1(</a:t>
            </a:r>
            <a:r>
              <a:rPr lang="en-US" dirty="0"/>
              <a:t>10).</a:t>
            </a:r>
          </a:p>
          <a:p>
            <a:pPr fontAlgn="base"/>
            <a:r>
              <a:rPr lang="en-US" u="sng" dirty="0">
                <a:hlinkClick r:id="rId2"/>
              </a:rPr>
              <a:t>Full Research Report…</a:t>
            </a:r>
            <a:endParaRPr lang="en-US" dirty="0"/>
          </a:p>
          <a:p>
            <a:pPr fontAlgn="base"/>
            <a:r>
              <a:rPr lang="en-US" dirty="0"/>
              <a:t>Benson, H., &amp; </a:t>
            </a:r>
            <a:r>
              <a:rPr lang="en-US" dirty="0" err="1"/>
              <a:t>Wilcher</a:t>
            </a:r>
            <a:r>
              <a:rPr lang="en-US" dirty="0"/>
              <a:t>, M. (2000). Academic performance among middle school students after exposure to a relaxation response curriculum. </a:t>
            </a:r>
            <a:r>
              <a:rPr lang="en-US" i="1" dirty="0"/>
              <a:t>Journal of Research and Development in Education, 33</a:t>
            </a:r>
            <a:r>
              <a:rPr lang="en-US" dirty="0"/>
              <a:t>(3), 156-165.</a:t>
            </a:r>
          </a:p>
          <a:p>
            <a:pPr fontAlgn="base"/>
            <a:r>
              <a:rPr lang="en-US" u="sng" dirty="0">
                <a:hlinkClick r:id="rId3"/>
              </a:rPr>
              <a:t>Full Research Report…</a:t>
            </a:r>
            <a:endParaRPr lang="en-US" dirty="0"/>
          </a:p>
          <a:p>
            <a:pPr fontAlgn="base"/>
            <a:r>
              <a:rPr lang="en-US" dirty="0"/>
              <a:t>Benson, H., </a:t>
            </a:r>
            <a:r>
              <a:rPr lang="en-US" dirty="0" err="1"/>
              <a:t>Kornhaber</a:t>
            </a:r>
            <a:r>
              <a:rPr lang="en-US" dirty="0"/>
              <a:t>, A., </a:t>
            </a:r>
            <a:r>
              <a:rPr lang="en-US" dirty="0" err="1"/>
              <a:t>Kornhaber</a:t>
            </a:r>
            <a:r>
              <a:rPr lang="en-US" dirty="0"/>
              <a:t>, C., </a:t>
            </a:r>
            <a:r>
              <a:rPr lang="en-US" dirty="0" err="1"/>
              <a:t>LeChanu</a:t>
            </a:r>
            <a:r>
              <a:rPr lang="en-US" dirty="0"/>
              <a:t>, M., </a:t>
            </a:r>
            <a:r>
              <a:rPr lang="en-US" dirty="0" err="1"/>
              <a:t>Zuttermeister</a:t>
            </a:r>
            <a:r>
              <a:rPr lang="en-US" dirty="0"/>
              <a:t>, P., Myers, P., et al. (1994). Increases in positive psychological characteristics with a new relaxation-response curriculum in high school students. </a:t>
            </a:r>
            <a:r>
              <a:rPr lang="en-US" i="1" dirty="0"/>
              <a:t>Journal of Research &amp; Development in Education, 27</a:t>
            </a:r>
            <a:r>
              <a:rPr lang="en-US" dirty="0"/>
              <a:t>, 226–231.</a:t>
            </a:r>
          </a:p>
          <a:p>
            <a:pPr fontAlgn="base"/>
            <a:r>
              <a:rPr lang="en-US" u="sng" dirty="0">
                <a:hlinkClick r:id="rId4"/>
              </a:rPr>
              <a:t>Full Research Report…</a:t>
            </a:r>
            <a:endParaRPr lang="en-US" dirty="0"/>
          </a:p>
          <a:p>
            <a:pPr fontAlgn="base"/>
            <a:r>
              <a:rPr lang="en-US" dirty="0"/>
              <a:t>Dacey, J. S., </a:t>
            </a:r>
            <a:r>
              <a:rPr lang="en-US" dirty="0" err="1"/>
              <a:t>DeSalvatore</a:t>
            </a:r>
            <a:r>
              <a:rPr lang="en-US" dirty="0"/>
              <a:t>, L. E., &amp; Robinson, J. E. (1996). The results of teaching middle school students two relaxation techniques as part of a conflict prevention program. </a:t>
            </a:r>
            <a:r>
              <a:rPr lang="en-US" i="1" dirty="0"/>
              <a:t>Research in Middle Level Education Quarterly</a:t>
            </a:r>
            <a:r>
              <a:rPr lang="en-US" dirty="0"/>
              <a:t>, 91-102.</a:t>
            </a:r>
            <a:br>
              <a:rPr lang="en-US" dirty="0"/>
            </a:br>
            <a:r>
              <a:rPr lang="en-US" u="sng" dirty="0">
                <a:hlinkClick r:id="rId5"/>
              </a:rPr>
              <a:t>Full Research Report…</a:t>
            </a:r>
            <a:endParaRPr lang="en-US" dirty="0"/>
          </a:p>
          <a:p>
            <a:pPr fontAlgn="base"/>
            <a:r>
              <a:rPr lang="en-US" dirty="0" err="1"/>
              <a:t>Foret</a:t>
            </a:r>
            <a:r>
              <a:rPr lang="en-US" dirty="0"/>
              <a:t>, M. M., </a:t>
            </a:r>
            <a:r>
              <a:rPr lang="en-US" dirty="0" err="1"/>
              <a:t>Scult</a:t>
            </a:r>
            <a:r>
              <a:rPr lang="en-US" dirty="0"/>
              <a:t>, M., </a:t>
            </a:r>
            <a:r>
              <a:rPr lang="en-US" dirty="0" err="1"/>
              <a:t>Wilcher</a:t>
            </a:r>
            <a:r>
              <a:rPr lang="en-US" dirty="0"/>
              <a:t>, M., </a:t>
            </a:r>
            <a:r>
              <a:rPr lang="en-US" dirty="0" err="1"/>
              <a:t>Chudnofsky</a:t>
            </a:r>
            <a:r>
              <a:rPr lang="en-US" dirty="0"/>
              <a:t>, R., Malloy, L.,  </a:t>
            </a:r>
            <a:r>
              <a:rPr lang="en-US" dirty="0" err="1"/>
              <a:t>Hasheminejad</a:t>
            </a:r>
            <a:r>
              <a:rPr lang="en-US" dirty="0"/>
              <a:t>, N., Park, E. R. (2012) Integrating a relaxation response-based curriculum into a public high school in Massachusetts</a:t>
            </a:r>
            <a:r>
              <a:rPr lang="en-US" i="1" dirty="0"/>
              <a:t>, Journal of Adolescence 35, </a:t>
            </a:r>
            <a:r>
              <a:rPr lang="en-US" dirty="0"/>
              <a:t>325–332.</a:t>
            </a:r>
          </a:p>
          <a:p>
            <a:pPr fontAlgn="base"/>
            <a:r>
              <a:rPr lang="en-US" u="sng" dirty="0">
                <a:hlinkClick r:id="rId6"/>
              </a:rPr>
              <a:t>Full Research Report…</a:t>
            </a:r>
            <a:endParaRPr lang="en-US" dirty="0"/>
          </a:p>
          <a:p>
            <a:pPr fontAlgn="base"/>
            <a:r>
              <a:rPr lang="en-US" dirty="0"/>
              <a:t>Norlander, T.,  </a:t>
            </a:r>
            <a:r>
              <a:rPr lang="en-US" dirty="0" err="1"/>
              <a:t>Moas</a:t>
            </a:r>
            <a:r>
              <a:rPr lang="en-US" dirty="0"/>
              <a:t>, L., &amp; Archer, T. (2005). Noise and stress in primary and secondary school children: Noise reduction and increased concentration ability through a short but regular exercise and relaxation program. </a:t>
            </a:r>
            <a:r>
              <a:rPr lang="en-US" i="1" dirty="0"/>
              <a:t>School Effectiveness and School Improvement, 16</a:t>
            </a:r>
            <a:r>
              <a:rPr lang="en-US" dirty="0"/>
              <a:t>(1), 91-99.</a:t>
            </a:r>
          </a:p>
          <a:p>
            <a:pPr fontAlgn="base"/>
            <a:r>
              <a:rPr lang="en-US" u="sng" dirty="0">
                <a:hlinkClick r:id="rId7"/>
              </a:rPr>
              <a:t>Full Research Report…</a:t>
            </a:r>
            <a:endParaRPr lang="en-US" dirty="0"/>
          </a:p>
        </p:txBody>
      </p:sp>
      <p:sp>
        <p:nvSpPr>
          <p:cNvPr id="4" name="Footer Placeholder 3"/>
          <p:cNvSpPr>
            <a:spLocks noGrp="1"/>
          </p:cNvSpPr>
          <p:nvPr>
            <p:ph type="ftr" sz="quarter" idx="11"/>
          </p:nvPr>
        </p:nvSpPr>
        <p:spPr/>
        <p:txBody>
          <a:bodyPr/>
          <a:lstStyle/>
          <a:p>
            <a:r>
              <a:rPr lang="en-US"/>
              <a:t>© 2018 Kirsten Burke Smith</a:t>
            </a:r>
            <a:endParaRPr lang="en-US" dirty="0"/>
          </a:p>
        </p:txBody>
      </p:sp>
    </p:spTree>
    <p:extLst>
      <p:ext uri="{BB962C8B-B14F-4D97-AF65-F5344CB8AC3E}">
        <p14:creationId xmlns:p14="http://schemas.microsoft.com/office/powerpoint/2010/main" val="177058031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6000" dirty="0"/>
              <a:t>Research:</a:t>
            </a:r>
          </a:p>
        </p:txBody>
      </p:sp>
      <p:sp>
        <p:nvSpPr>
          <p:cNvPr id="3" name="Text Placeholder 2"/>
          <p:cNvSpPr>
            <a:spLocks noGrp="1"/>
          </p:cNvSpPr>
          <p:nvPr>
            <p:ph idx="1"/>
          </p:nvPr>
        </p:nvSpPr>
        <p:spPr>
          <a:xfrm>
            <a:off x="1251678" y="1432560"/>
            <a:ext cx="10178322" cy="5425439"/>
          </a:xfrm>
        </p:spPr>
        <p:txBody>
          <a:bodyPr>
            <a:normAutofit fontScale="92500" lnSpcReduction="10000"/>
          </a:bodyPr>
          <a:lstStyle/>
          <a:p>
            <a:pPr fontAlgn="base"/>
            <a:r>
              <a:rPr lang="en-US" dirty="0"/>
              <a:t>Relaxation Response Research</a:t>
            </a:r>
          </a:p>
          <a:p>
            <a:pPr fontAlgn="base"/>
            <a:r>
              <a:rPr lang="en-US"/>
              <a:t>Esch</a:t>
            </a:r>
            <a:r>
              <a:rPr lang="en-US" dirty="0"/>
              <a:t>,, T., </a:t>
            </a:r>
            <a:r>
              <a:rPr lang="en-US" dirty="0" err="1"/>
              <a:t>Fricchione</a:t>
            </a:r>
            <a:r>
              <a:rPr lang="en-US" dirty="0"/>
              <a:t>, G. L., &amp;  Stefano, G. B. (2001). The therapeutic use of the relaxation response in stress-related disease.  </a:t>
            </a:r>
            <a:r>
              <a:rPr lang="en-US" i="1" dirty="0"/>
              <a:t>Med </a:t>
            </a:r>
            <a:r>
              <a:rPr lang="en-US" i="1" dirty="0" err="1"/>
              <a:t>Sci</a:t>
            </a:r>
            <a:r>
              <a:rPr lang="en-US" i="1" dirty="0"/>
              <a:t> </a:t>
            </a:r>
            <a:r>
              <a:rPr lang="en-US" i="1" dirty="0" err="1"/>
              <a:t>Monit</a:t>
            </a:r>
            <a:r>
              <a:rPr lang="en-US" i="1" dirty="0"/>
              <a:t>, 9</a:t>
            </a:r>
            <a:r>
              <a:rPr lang="en-US" dirty="0"/>
              <a:t>(2), RA23-34.</a:t>
            </a:r>
          </a:p>
          <a:p>
            <a:pPr fontAlgn="base"/>
            <a:r>
              <a:rPr lang="en-US" u="sng" dirty="0">
                <a:hlinkClick r:id="rId2"/>
              </a:rPr>
              <a:t>Full Research Report…</a:t>
            </a:r>
            <a:endParaRPr lang="en-US" dirty="0"/>
          </a:p>
          <a:p>
            <a:pPr fontAlgn="base"/>
            <a:r>
              <a:rPr lang="en-US" dirty="0"/>
              <a:t>Mindfulness Research</a:t>
            </a:r>
          </a:p>
          <a:p>
            <a:pPr fontAlgn="base"/>
            <a:r>
              <a:rPr lang="en-US" dirty="0" err="1"/>
              <a:t>Beauchemin</a:t>
            </a:r>
            <a:r>
              <a:rPr lang="en-US" dirty="0"/>
              <a:t>, J., Hutchins, T. L., &amp; Patterson, F. (2008). Mindfulness meditation may lessen anxiety, promote social skills, and improve academic performance among adolescents with learning disabilities. </a:t>
            </a:r>
            <a:r>
              <a:rPr lang="en-US" i="1" dirty="0"/>
              <a:t>Complementary Health Practice Review, 13</a:t>
            </a:r>
            <a:r>
              <a:rPr lang="en-US" dirty="0"/>
              <a:t>(1), 34–45.</a:t>
            </a:r>
          </a:p>
          <a:p>
            <a:pPr fontAlgn="base"/>
            <a:r>
              <a:rPr lang="en-US" u="sng" dirty="0">
                <a:hlinkClick r:id="rId3"/>
              </a:rPr>
              <a:t>Full Research Report…</a:t>
            </a:r>
            <a:endParaRPr lang="en-US" dirty="0"/>
          </a:p>
          <a:p>
            <a:pPr fontAlgn="base"/>
            <a:r>
              <a:rPr lang="en-US" dirty="0" err="1"/>
              <a:t>Flook</a:t>
            </a:r>
            <a:r>
              <a:rPr lang="en-US" dirty="0"/>
              <a:t>, L., Smalley, S. L., </a:t>
            </a:r>
            <a:r>
              <a:rPr lang="en-US" dirty="0" err="1"/>
              <a:t>Kitil</a:t>
            </a:r>
            <a:r>
              <a:rPr lang="en-US" dirty="0"/>
              <a:t>, M. J., </a:t>
            </a:r>
            <a:r>
              <a:rPr lang="en-US" dirty="0" err="1"/>
              <a:t>Galla</a:t>
            </a:r>
            <a:r>
              <a:rPr lang="en-US" dirty="0"/>
              <a:t>, B. M., Kaiser-Greenland, S., Locke, J., </a:t>
            </a:r>
            <a:r>
              <a:rPr lang="en-US" dirty="0" err="1"/>
              <a:t>Ishijima</a:t>
            </a:r>
            <a:r>
              <a:rPr lang="en-US" dirty="0"/>
              <a:t>, E., &amp; </a:t>
            </a:r>
            <a:r>
              <a:rPr lang="en-US" dirty="0" err="1"/>
              <a:t>Kasari</a:t>
            </a:r>
            <a:r>
              <a:rPr lang="en-US" dirty="0"/>
              <a:t>, C. (2010). Effects of mindful awareness practices on executive functions in elementary school children. </a:t>
            </a:r>
            <a:r>
              <a:rPr lang="en-US" i="1" dirty="0"/>
              <a:t>Journal of Applied School Psychology, 26</a:t>
            </a:r>
            <a:r>
              <a:rPr lang="en-US" dirty="0"/>
              <a:t>(1), 70–95.</a:t>
            </a:r>
          </a:p>
          <a:p>
            <a:pPr fontAlgn="base"/>
            <a:r>
              <a:rPr lang="en-US" u="sng" dirty="0">
                <a:hlinkClick r:id="rId4"/>
              </a:rPr>
              <a:t>Full Research Report…</a:t>
            </a:r>
            <a:endParaRPr lang="en-US" dirty="0"/>
          </a:p>
          <a:p>
            <a:pPr fontAlgn="base"/>
            <a:r>
              <a:rPr lang="en-US" dirty="0" err="1"/>
              <a:t>Kabat</a:t>
            </a:r>
            <a:r>
              <a:rPr lang="en-US" dirty="0"/>
              <a:t>-Zinn, J. (2003). Mindfulness-based interventions in context: Past, present, and future.  </a:t>
            </a:r>
            <a:r>
              <a:rPr lang="en-US" i="1" dirty="0"/>
              <a:t>Clinical Psychology:</a:t>
            </a:r>
            <a:endParaRPr lang="en-US" dirty="0"/>
          </a:p>
        </p:txBody>
      </p:sp>
      <p:sp>
        <p:nvSpPr>
          <p:cNvPr id="4" name="Footer Placeholder 3"/>
          <p:cNvSpPr>
            <a:spLocks noGrp="1"/>
          </p:cNvSpPr>
          <p:nvPr>
            <p:ph type="ftr" sz="quarter" idx="11"/>
          </p:nvPr>
        </p:nvSpPr>
        <p:spPr/>
        <p:txBody>
          <a:bodyPr/>
          <a:lstStyle/>
          <a:p>
            <a:r>
              <a:rPr lang="en-US"/>
              <a:t>© 2018 Kirsten Burke Smith</a:t>
            </a:r>
            <a:endParaRPr lang="en-US" dirty="0"/>
          </a:p>
        </p:txBody>
      </p:sp>
    </p:spTree>
    <p:extLst>
      <p:ext uri="{BB962C8B-B14F-4D97-AF65-F5344CB8AC3E}">
        <p14:creationId xmlns:p14="http://schemas.microsoft.com/office/powerpoint/2010/main" val="185101145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Research, Continued:</a:t>
            </a:r>
          </a:p>
        </p:txBody>
      </p:sp>
      <p:sp>
        <p:nvSpPr>
          <p:cNvPr id="3" name="Content Placeholder 2"/>
          <p:cNvSpPr>
            <a:spLocks noGrp="1"/>
          </p:cNvSpPr>
          <p:nvPr>
            <p:ph idx="1"/>
          </p:nvPr>
        </p:nvSpPr>
        <p:spPr>
          <a:xfrm>
            <a:off x="1251678" y="1402080"/>
            <a:ext cx="10178322" cy="5242559"/>
          </a:xfrm>
        </p:spPr>
        <p:txBody>
          <a:bodyPr>
            <a:normAutofit fontScale="92500" lnSpcReduction="20000"/>
          </a:bodyPr>
          <a:lstStyle/>
          <a:p>
            <a:pPr fontAlgn="base"/>
            <a:r>
              <a:rPr lang="en-US" i="1" dirty="0"/>
              <a:t>Science and Practice, 10</a:t>
            </a:r>
            <a:r>
              <a:rPr lang="en-US" dirty="0"/>
              <a:t>(2), 144–156.</a:t>
            </a:r>
          </a:p>
          <a:p>
            <a:pPr fontAlgn="base"/>
            <a:r>
              <a:rPr lang="en-US" u="sng" dirty="0">
                <a:hlinkClick r:id="rId2"/>
              </a:rPr>
              <a:t>Full Research Report…</a:t>
            </a:r>
            <a:endParaRPr lang="en-US" dirty="0"/>
          </a:p>
          <a:p>
            <a:pPr fontAlgn="base"/>
            <a:r>
              <a:rPr lang="en-US" dirty="0" err="1"/>
              <a:t>Kuyken</a:t>
            </a:r>
            <a:r>
              <a:rPr lang="en-US" dirty="0"/>
              <a:t>, W., </a:t>
            </a:r>
            <a:r>
              <a:rPr lang="en-US" dirty="0" err="1"/>
              <a:t>Weare</a:t>
            </a:r>
            <a:r>
              <a:rPr lang="en-US" dirty="0"/>
              <a:t>, K., </a:t>
            </a:r>
            <a:r>
              <a:rPr lang="en-US" dirty="0" err="1"/>
              <a:t>Ukoumunne</a:t>
            </a:r>
            <a:r>
              <a:rPr lang="en-US" dirty="0"/>
              <a:t>, O., </a:t>
            </a:r>
            <a:r>
              <a:rPr lang="en-US" dirty="0" err="1"/>
              <a:t>Vicary</a:t>
            </a:r>
            <a:r>
              <a:rPr lang="en-US" dirty="0"/>
              <a:t>, R., </a:t>
            </a:r>
            <a:r>
              <a:rPr lang="en-US" dirty="0" err="1"/>
              <a:t>Motton</a:t>
            </a:r>
            <a:r>
              <a:rPr lang="en-US" dirty="0"/>
              <a:t>, N., Burnett, R., Cullen, C., Sarah </a:t>
            </a:r>
            <a:r>
              <a:rPr lang="en-US" dirty="0" err="1"/>
              <a:t>Hennelly</a:t>
            </a:r>
            <a:r>
              <a:rPr lang="en-US" dirty="0"/>
              <a:t>, S., Huppert, F. (2013). Effectiveness of the Mindfulness in Schools </a:t>
            </a:r>
            <a:r>
              <a:rPr lang="en-US" dirty="0" err="1"/>
              <a:t>Programme</a:t>
            </a:r>
            <a:r>
              <a:rPr lang="en-US" dirty="0"/>
              <a:t>: non-randomized controlled feasibility study. </a:t>
            </a:r>
            <a:r>
              <a:rPr lang="en-US" i="1" dirty="0"/>
              <a:t>The British Journal of Psychiatry </a:t>
            </a:r>
            <a:r>
              <a:rPr lang="en-US" dirty="0"/>
              <a:t>1–6. </a:t>
            </a:r>
            <a:r>
              <a:rPr lang="en-US" dirty="0" err="1"/>
              <a:t>doi</a:t>
            </a:r>
            <a:r>
              <a:rPr lang="en-US" dirty="0"/>
              <a:t>: 10.1192/bjp.bp.113.126649.</a:t>
            </a:r>
          </a:p>
          <a:p>
            <a:pPr fontAlgn="base"/>
            <a:r>
              <a:rPr lang="en-US" u="sng" dirty="0">
                <a:hlinkClick r:id="rId3" tooltip="Full Research Report..."/>
              </a:rPr>
              <a:t>Full Research Report…</a:t>
            </a:r>
            <a:endParaRPr lang="en-US" dirty="0"/>
          </a:p>
          <a:p>
            <a:pPr fontAlgn="base"/>
            <a:r>
              <a:rPr lang="en-US" dirty="0" err="1"/>
              <a:t>Haydicky</a:t>
            </a:r>
            <a:r>
              <a:rPr lang="en-US" dirty="0"/>
              <a:t>, J. A. (2010). Mindfulness training for adolescents with learning disabilities. (Unpublished Master’s thesis). University of Toronto.</a:t>
            </a:r>
          </a:p>
          <a:p>
            <a:pPr fontAlgn="base"/>
            <a:r>
              <a:rPr lang="en-US" u="sng" dirty="0">
                <a:hlinkClick r:id="rId4"/>
              </a:rPr>
              <a:t>Full Research Report…</a:t>
            </a:r>
            <a:endParaRPr lang="en-US" dirty="0"/>
          </a:p>
          <a:p>
            <a:pPr fontAlgn="base"/>
            <a:r>
              <a:rPr lang="en-US" dirty="0"/>
              <a:t>Lee, J., </a:t>
            </a:r>
            <a:r>
              <a:rPr lang="en-US" dirty="0" err="1"/>
              <a:t>Semple</a:t>
            </a:r>
            <a:r>
              <a:rPr lang="en-US" dirty="0"/>
              <a:t>, R.J., Rosa, D., &amp; Miller, L. (2008). Mindfulness-based cognitive therapy for children: Results of a pilot study. </a:t>
            </a:r>
            <a:r>
              <a:rPr lang="en-US" i="1" dirty="0"/>
              <a:t>Journal of Cognitive Psychotherapy</a:t>
            </a:r>
            <a:r>
              <a:rPr lang="en-US" dirty="0"/>
              <a:t>, </a:t>
            </a:r>
            <a:r>
              <a:rPr lang="en-US" i="1" dirty="0"/>
              <a:t>22</a:t>
            </a:r>
            <a:r>
              <a:rPr lang="en-US" dirty="0"/>
              <a:t>(1), 15-28.</a:t>
            </a:r>
          </a:p>
          <a:p>
            <a:pPr fontAlgn="base"/>
            <a:r>
              <a:rPr lang="en-US" u="sng" dirty="0">
                <a:hlinkClick r:id="rId5"/>
              </a:rPr>
              <a:t>Full Research Report…</a:t>
            </a:r>
            <a:endParaRPr lang="en-US" dirty="0"/>
          </a:p>
          <a:p>
            <a:pPr fontAlgn="base"/>
            <a:r>
              <a:rPr lang="en-US" dirty="0"/>
              <a:t>Mendelson, T., Greenberg, M. T., </a:t>
            </a:r>
            <a:r>
              <a:rPr lang="en-US" dirty="0" err="1"/>
              <a:t>Dariotis</a:t>
            </a:r>
            <a:r>
              <a:rPr lang="en-US" dirty="0"/>
              <a:t>, J. K., </a:t>
            </a:r>
            <a:r>
              <a:rPr lang="en-US" dirty="0" err="1"/>
              <a:t>Feagans</a:t>
            </a:r>
            <a:r>
              <a:rPr lang="en-US" dirty="0"/>
              <a:t> Gould, L., Rhoades, B. L., &amp; Leaf, P. J. (2010). Feasibility and preliminary outcomes of a school-based mindfulness intervention for urban youth. </a:t>
            </a:r>
            <a:r>
              <a:rPr lang="en-US" i="1" dirty="0"/>
              <a:t>Journal of Abnormal Child Psychology, 38</a:t>
            </a:r>
            <a:r>
              <a:rPr lang="en-US" dirty="0"/>
              <a:t>, 985–994.</a:t>
            </a:r>
          </a:p>
          <a:p>
            <a:pPr fontAlgn="base"/>
            <a:r>
              <a:rPr lang="en-US" u="sng" dirty="0">
                <a:hlinkClick r:id="rId6"/>
              </a:rPr>
              <a:t>Full Research Report…</a:t>
            </a:r>
            <a:endParaRPr lang="en-US" dirty="0"/>
          </a:p>
          <a:p>
            <a:endParaRPr lang="en-US" dirty="0"/>
          </a:p>
        </p:txBody>
      </p:sp>
      <p:sp>
        <p:nvSpPr>
          <p:cNvPr id="4" name="Footer Placeholder 3"/>
          <p:cNvSpPr>
            <a:spLocks noGrp="1"/>
          </p:cNvSpPr>
          <p:nvPr>
            <p:ph type="ftr" sz="quarter" idx="11"/>
          </p:nvPr>
        </p:nvSpPr>
        <p:spPr/>
        <p:txBody>
          <a:bodyPr/>
          <a:lstStyle/>
          <a:p>
            <a:r>
              <a:rPr lang="en-US"/>
              <a:t>© 2018 Kirsten Burke Smith</a:t>
            </a:r>
            <a:endParaRPr lang="en-US" dirty="0"/>
          </a:p>
        </p:txBody>
      </p:sp>
    </p:spTree>
    <p:extLst>
      <p:ext uri="{BB962C8B-B14F-4D97-AF65-F5344CB8AC3E}">
        <p14:creationId xmlns:p14="http://schemas.microsoft.com/office/powerpoint/2010/main" val="191214719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1678" y="382385"/>
            <a:ext cx="7099842" cy="867295"/>
          </a:xfrm>
        </p:spPr>
        <p:txBody>
          <a:bodyPr/>
          <a:lstStyle/>
          <a:p>
            <a:r>
              <a:rPr lang="en-US" dirty="0"/>
              <a:t>Research</a:t>
            </a:r>
            <a:r>
              <a:rPr lang="en-US"/>
              <a:t>, Continued:</a:t>
            </a:r>
          </a:p>
        </p:txBody>
      </p:sp>
      <p:sp>
        <p:nvSpPr>
          <p:cNvPr id="3" name="Content Placeholder 2"/>
          <p:cNvSpPr>
            <a:spLocks noGrp="1"/>
          </p:cNvSpPr>
          <p:nvPr>
            <p:ph idx="1"/>
          </p:nvPr>
        </p:nvSpPr>
        <p:spPr>
          <a:xfrm>
            <a:off x="1251678" y="1249681"/>
            <a:ext cx="10178322" cy="5334000"/>
          </a:xfrm>
        </p:spPr>
        <p:txBody>
          <a:bodyPr>
            <a:normAutofit lnSpcReduction="10000"/>
          </a:bodyPr>
          <a:lstStyle/>
          <a:p>
            <a:pPr fontAlgn="base"/>
            <a:r>
              <a:rPr lang="en-US" dirty="0"/>
              <a:t>Napoli, M., </a:t>
            </a:r>
            <a:r>
              <a:rPr lang="en-US" dirty="0" err="1"/>
              <a:t>Krech</a:t>
            </a:r>
            <a:r>
              <a:rPr lang="en-US" dirty="0"/>
              <a:t>, P. R., &amp; Holley, L. C. (2005). Mindfulness training for elementary school students: The Attention Academy. </a:t>
            </a:r>
            <a:r>
              <a:rPr lang="en-US" i="1" dirty="0"/>
              <a:t>Journal of Applied School Psychology</a:t>
            </a:r>
            <a:r>
              <a:rPr lang="en-US" dirty="0"/>
              <a:t>, </a:t>
            </a:r>
            <a:r>
              <a:rPr lang="en-US" i="1" dirty="0"/>
              <a:t>21</a:t>
            </a:r>
            <a:r>
              <a:rPr lang="en-US" dirty="0"/>
              <a:t>(1), 99–125.</a:t>
            </a:r>
          </a:p>
          <a:p>
            <a:pPr fontAlgn="base"/>
            <a:r>
              <a:rPr lang="en-US" u="sng" dirty="0">
                <a:hlinkClick r:id="rId2"/>
              </a:rPr>
              <a:t>Full Research Report…</a:t>
            </a:r>
            <a:endParaRPr lang="en-US" dirty="0"/>
          </a:p>
          <a:p>
            <a:pPr fontAlgn="base"/>
            <a:r>
              <a:rPr lang="en-US" dirty="0" err="1"/>
              <a:t>Semple</a:t>
            </a:r>
            <a:r>
              <a:rPr lang="en-US" dirty="0"/>
              <a:t>, R. J., Reid, E. F. G., &amp; Miller, L. (2005).Treating anxiety with mindfulness: an open trial of mindfulness training for anxious children. </a:t>
            </a:r>
            <a:r>
              <a:rPr lang="en-US" i="1" dirty="0"/>
              <a:t>Journal of Cognitive Psychotherapy, 19</a:t>
            </a:r>
            <a:r>
              <a:rPr lang="en-US" dirty="0"/>
              <a:t>(4), 379–392.</a:t>
            </a:r>
          </a:p>
          <a:p>
            <a:pPr fontAlgn="base"/>
            <a:r>
              <a:rPr lang="en-US" u="sng" dirty="0">
                <a:hlinkClick r:id="rId3"/>
              </a:rPr>
              <a:t>Full Research Report…</a:t>
            </a:r>
            <a:endParaRPr lang="en-US" dirty="0"/>
          </a:p>
          <a:p>
            <a:pPr fontAlgn="base"/>
            <a:r>
              <a:rPr lang="en-US" dirty="0"/>
              <a:t>Singh, N. N., </a:t>
            </a:r>
            <a:r>
              <a:rPr lang="en-US" dirty="0" err="1"/>
              <a:t>Lancioni</a:t>
            </a:r>
            <a:r>
              <a:rPr lang="en-US" dirty="0"/>
              <a:t>, G. E., Singh Joy, S. D., Winton, A. S. W., </a:t>
            </a:r>
            <a:r>
              <a:rPr lang="en-US" dirty="0" err="1"/>
              <a:t>Sabaawi</a:t>
            </a:r>
            <a:r>
              <a:rPr lang="en-US" dirty="0"/>
              <a:t>, M., </a:t>
            </a:r>
            <a:r>
              <a:rPr lang="en-US" dirty="0" err="1"/>
              <a:t>Wahler</a:t>
            </a:r>
            <a:r>
              <a:rPr lang="en-US" dirty="0"/>
              <a:t>, R. G., &amp; Singh, J. (2007). Adolescents with conduct disorder can be mindful of their aggressive behavior. </a:t>
            </a:r>
            <a:r>
              <a:rPr lang="en-US" i="1" dirty="0"/>
              <a:t>Journal of Emotional and Behavioral Disorders, 15</a:t>
            </a:r>
            <a:r>
              <a:rPr lang="en-US" dirty="0"/>
              <a:t>(1), 56–63.</a:t>
            </a:r>
          </a:p>
          <a:p>
            <a:pPr fontAlgn="base"/>
            <a:r>
              <a:rPr lang="en-US" u="sng" dirty="0">
                <a:hlinkClick r:id="rId4"/>
              </a:rPr>
              <a:t>Full Research Report…</a:t>
            </a:r>
            <a:endParaRPr lang="en-US" dirty="0"/>
          </a:p>
          <a:p>
            <a:pPr fontAlgn="base"/>
            <a:r>
              <a:rPr lang="en-US" dirty="0" err="1"/>
              <a:t>Zylowska</a:t>
            </a:r>
            <a:r>
              <a:rPr lang="en-US" dirty="0"/>
              <a:t>, Ackerman, Yang, Futrell, Horton, Hale, Smalley (2007). Mindfulness Meditation Training in Adults and Adolescents with ADHD A Feasibility Study. </a:t>
            </a:r>
            <a:r>
              <a:rPr lang="en-US" i="1" dirty="0"/>
              <a:t>Journal of Attention Disorders</a:t>
            </a:r>
            <a:r>
              <a:rPr lang="en-US" dirty="0"/>
              <a:t>, Volume XX Sage Publications 10.1177/1087054707308502</a:t>
            </a:r>
          </a:p>
          <a:p>
            <a:pPr fontAlgn="base"/>
            <a:r>
              <a:rPr lang="en-US" u="sng" dirty="0">
                <a:hlinkClick r:id="rId5"/>
              </a:rPr>
              <a:t>Full Research Report…</a:t>
            </a:r>
            <a:endParaRPr lang="en-US" dirty="0"/>
          </a:p>
          <a:p>
            <a:endParaRPr lang="en-US" dirty="0"/>
          </a:p>
        </p:txBody>
      </p:sp>
      <p:sp>
        <p:nvSpPr>
          <p:cNvPr id="4" name="Footer Placeholder 3"/>
          <p:cNvSpPr>
            <a:spLocks noGrp="1"/>
          </p:cNvSpPr>
          <p:nvPr>
            <p:ph type="ftr" sz="quarter" idx="11"/>
          </p:nvPr>
        </p:nvSpPr>
        <p:spPr/>
        <p:txBody>
          <a:bodyPr/>
          <a:lstStyle/>
          <a:p>
            <a:r>
              <a:rPr lang="en-US"/>
              <a:t>© 2018 Kirsten Burke Smith</a:t>
            </a:r>
            <a:endParaRPr lang="en-US" dirty="0"/>
          </a:p>
        </p:txBody>
      </p:sp>
    </p:spTree>
    <p:extLst>
      <p:ext uri="{BB962C8B-B14F-4D97-AF65-F5344CB8AC3E}">
        <p14:creationId xmlns:p14="http://schemas.microsoft.com/office/powerpoint/2010/main" val="12547261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81659" y="383913"/>
            <a:ext cx="10178322" cy="1010917"/>
          </a:xfrm>
        </p:spPr>
        <p:txBody>
          <a:bodyPr>
            <a:normAutofit fontScale="90000"/>
          </a:bodyPr>
          <a:lstStyle/>
          <a:p>
            <a:pPr algn="ctr"/>
            <a:r>
              <a:rPr lang="en-US" sz="5400" dirty="0"/>
              <a:t>Our Main Foci Today:</a:t>
            </a:r>
            <a:br>
              <a:rPr lang="en-US" sz="5400" i="1" dirty="0"/>
            </a:br>
            <a:endParaRPr lang="en-US" dirty="0"/>
          </a:p>
        </p:txBody>
      </p:sp>
      <p:sp>
        <p:nvSpPr>
          <p:cNvPr id="3" name="Vertical Text Placeholder 2"/>
          <p:cNvSpPr>
            <a:spLocks noGrp="1"/>
          </p:cNvSpPr>
          <p:nvPr>
            <p:ph type="body" orient="vert" idx="1"/>
          </p:nvPr>
        </p:nvSpPr>
        <p:spPr>
          <a:xfrm rot="16200000">
            <a:off x="2641446" y="-179815"/>
            <a:ext cx="5463169" cy="8612462"/>
          </a:xfrm>
        </p:spPr>
        <p:txBody>
          <a:bodyPr>
            <a:noAutofit/>
          </a:bodyPr>
          <a:lstStyle/>
          <a:p>
            <a:pPr marL="457200" indent="-457200">
              <a:buFont typeface="+mj-lt"/>
              <a:buAutoNum type="arabicPeriod"/>
            </a:pPr>
            <a:r>
              <a:rPr lang="en-US" sz="2800" b="1" dirty="0"/>
              <a:t>Mindfulness - </a:t>
            </a:r>
            <a:r>
              <a:rPr lang="en-US" sz="2800" dirty="0"/>
              <a:t>a matter of being fully present in the moment. </a:t>
            </a:r>
            <a:endParaRPr lang="en-US" sz="2800" b="1" dirty="0"/>
          </a:p>
          <a:p>
            <a:pPr lvl="1"/>
            <a:r>
              <a:rPr lang="en-US" sz="2400" dirty="0"/>
              <a:t>Exercises and practices</a:t>
            </a:r>
          </a:p>
          <a:p>
            <a:pPr lvl="1"/>
            <a:r>
              <a:rPr lang="en-US" sz="2400" dirty="0"/>
              <a:t>using imagery</a:t>
            </a:r>
          </a:p>
          <a:p>
            <a:pPr lvl="1"/>
            <a:r>
              <a:rPr lang="en-US" sz="2400" dirty="0"/>
              <a:t>breath</a:t>
            </a:r>
          </a:p>
          <a:p>
            <a:pPr marL="457200" indent="-457200">
              <a:buFont typeface="+mj-lt"/>
              <a:buAutoNum type="arabicPeriod"/>
            </a:pPr>
            <a:r>
              <a:rPr lang="en-US" sz="2800" b="1" dirty="0"/>
              <a:t>Metacognition</a:t>
            </a:r>
            <a:r>
              <a:rPr lang="en-US" sz="2800" dirty="0"/>
              <a:t> – awareness and understanding of one's own thought processes.</a:t>
            </a:r>
          </a:p>
          <a:p>
            <a:pPr lvl="1"/>
            <a:r>
              <a:rPr lang="en-US" sz="2400" dirty="0"/>
              <a:t>self-affirmation/self-awareness</a:t>
            </a:r>
          </a:p>
          <a:p>
            <a:pPr lvl="2"/>
            <a:r>
              <a:rPr lang="en-US" dirty="0"/>
              <a:t>(Dweck – Growth Mindset)</a:t>
            </a:r>
            <a:endParaRPr lang="en-US" sz="2400" dirty="0"/>
          </a:p>
        </p:txBody>
      </p:sp>
      <p:sp>
        <p:nvSpPr>
          <p:cNvPr id="4" name="Footer Placeholder 3"/>
          <p:cNvSpPr>
            <a:spLocks noGrp="1"/>
          </p:cNvSpPr>
          <p:nvPr>
            <p:ph type="ftr" sz="quarter" idx="11"/>
          </p:nvPr>
        </p:nvSpPr>
        <p:spPr/>
        <p:txBody>
          <a:bodyPr/>
          <a:lstStyle/>
          <a:p>
            <a:r>
              <a:rPr lang="en-US" dirty="0"/>
              <a:t>© 2019 Kirsten Burke Smith</a:t>
            </a:r>
          </a:p>
        </p:txBody>
      </p:sp>
      <p:pic>
        <p:nvPicPr>
          <p:cNvPr id="5" name="Picture 4"/>
          <p:cNvPicPr>
            <a:picLocks noChangeAspect="1"/>
          </p:cNvPicPr>
          <p:nvPr/>
        </p:nvPicPr>
        <p:blipFill>
          <a:blip r:embed="rId2"/>
          <a:stretch>
            <a:fillRect/>
          </a:stretch>
        </p:blipFill>
        <p:spPr>
          <a:xfrm>
            <a:off x="9210272" y="1938687"/>
            <a:ext cx="3026258" cy="1963271"/>
          </a:xfrm>
          <a:prstGeom prst="rect">
            <a:avLst/>
          </a:prstGeom>
        </p:spPr>
      </p:pic>
    </p:spTree>
    <p:extLst>
      <p:ext uri="{BB962C8B-B14F-4D97-AF65-F5344CB8AC3E}">
        <p14:creationId xmlns:p14="http://schemas.microsoft.com/office/powerpoint/2010/main" val="9719232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BE748A-F223-FA44-99AA-1E9251FAC729}"/>
              </a:ext>
            </a:extLst>
          </p:cNvPr>
          <p:cNvSpPr>
            <a:spLocks noGrp="1"/>
          </p:cNvSpPr>
          <p:nvPr>
            <p:ph type="title"/>
          </p:nvPr>
        </p:nvSpPr>
        <p:spPr>
          <a:xfrm>
            <a:off x="2596803" y="713501"/>
            <a:ext cx="3320323" cy="887928"/>
          </a:xfrm>
        </p:spPr>
        <p:txBody>
          <a:bodyPr/>
          <a:lstStyle/>
          <a:p>
            <a:pPr algn="ctr"/>
            <a:r>
              <a:rPr lang="en-US" dirty="0"/>
              <a:t>Goal</a:t>
            </a:r>
          </a:p>
        </p:txBody>
      </p:sp>
      <p:sp>
        <p:nvSpPr>
          <p:cNvPr id="3" name="Vertical Text Placeholder 2">
            <a:extLst>
              <a:ext uri="{FF2B5EF4-FFF2-40B4-BE49-F238E27FC236}">
                <a16:creationId xmlns:a16="http://schemas.microsoft.com/office/drawing/2014/main" id="{7E92D656-E270-BF41-ABE9-A1C25A51DB4B}"/>
              </a:ext>
            </a:extLst>
          </p:cNvPr>
          <p:cNvSpPr>
            <a:spLocks noGrp="1"/>
          </p:cNvSpPr>
          <p:nvPr>
            <p:ph type="body" orient="vert" idx="1"/>
          </p:nvPr>
        </p:nvSpPr>
        <p:spPr>
          <a:xfrm rot="16200000">
            <a:off x="2222162" y="1026389"/>
            <a:ext cx="4069607" cy="5480365"/>
          </a:xfrm>
        </p:spPr>
        <p:txBody>
          <a:bodyPr>
            <a:normAutofit lnSpcReduction="10000"/>
          </a:bodyPr>
          <a:lstStyle/>
          <a:p>
            <a:pPr marL="457200" lvl="1" indent="0">
              <a:buNone/>
            </a:pPr>
            <a:r>
              <a:rPr lang="en-US" sz="3200" b="1" dirty="0">
                <a:solidFill>
                  <a:schemeClr val="accent6">
                    <a:lumMod val="50000"/>
                  </a:schemeClr>
                </a:solidFill>
              </a:rPr>
              <a:t>Come away with at least one new idea </a:t>
            </a:r>
          </a:p>
          <a:p>
            <a:pPr marL="457200" lvl="1" indent="0">
              <a:buNone/>
            </a:pPr>
            <a:r>
              <a:rPr lang="en-US" sz="3200" b="1" dirty="0">
                <a:solidFill>
                  <a:schemeClr val="accent6">
                    <a:lumMod val="50000"/>
                  </a:schemeClr>
                </a:solidFill>
              </a:rPr>
              <a:t>you would like to incorporate </a:t>
            </a:r>
          </a:p>
          <a:p>
            <a:pPr marL="457200" lvl="1" indent="0">
              <a:buNone/>
            </a:pPr>
            <a:r>
              <a:rPr lang="en-US" sz="3200" b="1" dirty="0">
                <a:solidFill>
                  <a:schemeClr val="accent6">
                    <a:lumMod val="50000"/>
                  </a:schemeClr>
                </a:solidFill>
              </a:rPr>
              <a:t>into your library media center, classroom and/or life! </a:t>
            </a:r>
            <a:r>
              <a:rPr lang="en-US" sz="3200" b="1" dirty="0">
                <a:solidFill>
                  <a:schemeClr val="accent6">
                    <a:lumMod val="50000"/>
                  </a:schemeClr>
                </a:solidFill>
                <a:sym typeface="Wingdings"/>
              </a:rPr>
              <a:t></a:t>
            </a:r>
            <a:endParaRPr lang="en-US" sz="3200" b="1" dirty="0">
              <a:solidFill>
                <a:schemeClr val="accent6">
                  <a:lumMod val="50000"/>
                </a:schemeClr>
              </a:solidFill>
            </a:endParaRPr>
          </a:p>
          <a:p>
            <a:endParaRPr lang="en-US" dirty="0"/>
          </a:p>
        </p:txBody>
      </p:sp>
      <p:sp>
        <p:nvSpPr>
          <p:cNvPr id="4" name="Footer Placeholder 3">
            <a:extLst>
              <a:ext uri="{FF2B5EF4-FFF2-40B4-BE49-F238E27FC236}">
                <a16:creationId xmlns:a16="http://schemas.microsoft.com/office/drawing/2014/main" id="{39B7E722-A491-2D47-A275-60B2A275E45C}"/>
              </a:ext>
            </a:extLst>
          </p:cNvPr>
          <p:cNvSpPr>
            <a:spLocks noGrp="1"/>
          </p:cNvSpPr>
          <p:nvPr>
            <p:ph type="ftr" sz="quarter" idx="11"/>
          </p:nvPr>
        </p:nvSpPr>
        <p:spPr/>
        <p:txBody>
          <a:bodyPr/>
          <a:lstStyle/>
          <a:p>
            <a:r>
              <a:rPr lang="en-US" dirty="0"/>
              <a:t>© 2019 Kirsten Burke Smith</a:t>
            </a:r>
          </a:p>
        </p:txBody>
      </p:sp>
      <p:pic>
        <p:nvPicPr>
          <p:cNvPr id="5" name="Picture 4">
            <a:extLst>
              <a:ext uri="{FF2B5EF4-FFF2-40B4-BE49-F238E27FC236}">
                <a16:creationId xmlns:a16="http://schemas.microsoft.com/office/drawing/2014/main" id="{2E7112E3-CBC7-574F-805B-75E0A4E1D9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74749" y="1856614"/>
            <a:ext cx="3955250" cy="3649037"/>
          </a:xfrm>
          <a:prstGeom prst="rect">
            <a:avLst/>
          </a:prstGeom>
        </p:spPr>
      </p:pic>
    </p:spTree>
    <p:extLst>
      <p:ext uri="{BB962C8B-B14F-4D97-AF65-F5344CB8AC3E}">
        <p14:creationId xmlns:p14="http://schemas.microsoft.com/office/powerpoint/2010/main" val="118243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251678" y="382385"/>
            <a:ext cx="6633365" cy="744050"/>
          </a:xfrm>
        </p:spPr>
        <p:txBody>
          <a:bodyPr>
            <a:noAutofit/>
          </a:bodyPr>
          <a:lstStyle/>
          <a:p>
            <a:r>
              <a:rPr lang="en-US" sz="4400" dirty="0">
                <a:latin typeface="CalangoRevi" charset="0"/>
                <a:ea typeface="CalangoRevi" charset="0"/>
                <a:cs typeface="CalangoRevi" charset="0"/>
              </a:rPr>
              <a:t>Objectives</a:t>
            </a:r>
          </a:p>
        </p:txBody>
      </p:sp>
      <p:sp>
        <p:nvSpPr>
          <p:cNvPr id="5" name="Text Placeholder 4"/>
          <p:cNvSpPr>
            <a:spLocks noGrp="1"/>
          </p:cNvSpPr>
          <p:nvPr>
            <p:ph idx="1"/>
          </p:nvPr>
        </p:nvSpPr>
        <p:spPr>
          <a:xfrm>
            <a:off x="1251678" y="1311967"/>
            <a:ext cx="5414165" cy="4717772"/>
          </a:xfrm>
        </p:spPr>
        <p:txBody>
          <a:bodyPr>
            <a:noAutofit/>
          </a:bodyPr>
          <a:lstStyle/>
          <a:p>
            <a:r>
              <a:rPr lang="en-US" sz="2400" dirty="0"/>
              <a:t>Learn about mindfulness, meditation, metacognition, and their roles in any classroom setting. </a:t>
            </a:r>
          </a:p>
          <a:p>
            <a:r>
              <a:rPr lang="en-US" sz="2400" dirty="0"/>
              <a:t>Empirical evidence, practical examples, lesson plans and age-appropriate mentor texts will be shared. </a:t>
            </a:r>
          </a:p>
          <a:p>
            <a:r>
              <a:rPr lang="en-US" sz="2400" dirty="0"/>
              <a:t>Perform a guided meditation. </a:t>
            </a:r>
          </a:p>
          <a:p>
            <a:r>
              <a:rPr lang="en-US" sz="2400" dirty="0"/>
              <a:t>Provide strategies to increase student focus/engagement.</a:t>
            </a:r>
          </a:p>
        </p:txBody>
      </p:sp>
      <p:sp>
        <p:nvSpPr>
          <p:cNvPr id="2" name="Footer Placeholder 1"/>
          <p:cNvSpPr>
            <a:spLocks noGrp="1"/>
          </p:cNvSpPr>
          <p:nvPr>
            <p:ph type="ftr" sz="quarter" idx="11"/>
          </p:nvPr>
        </p:nvSpPr>
        <p:spPr/>
        <p:txBody>
          <a:bodyPr/>
          <a:lstStyle/>
          <a:p>
            <a:r>
              <a:rPr lang="en-US" dirty="0"/>
              <a:t>© 2019 Kirsten Burke Smith</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97148" y="1472375"/>
            <a:ext cx="5493538" cy="3484367"/>
          </a:xfrm>
          <a:prstGeom prst="rect">
            <a:avLst/>
          </a:prstGeom>
        </p:spPr>
      </p:pic>
    </p:spTree>
    <p:extLst>
      <p:ext uri="{BB962C8B-B14F-4D97-AF65-F5344CB8AC3E}">
        <p14:creationId xmlns:p14="http://schemas.microsoft.com/office/powerpoint/2010/main" val="19085635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79234" y="151739"/>
            <a:ext cx="4045767" cy="1271747"/>
          </a:xfrm>
        </p:spPr>
        <p:txBody>
          <a:bodyPr/>
          <a:lstStyle/>
          <a:p>
            <a:r>
              <a:rPr lang="en-US" dirty="0"/>
              <a:t>The Pie</a:t>
            </a:r>
          </a:p>
        </p:txBody>
      </p:sp>
      <p:sp>
        <p:nvSpPr>
          <p:cNvPr id="4" name="Footer Placeholder 3"/>
          <p:cNvSpPr>
            <a:spLocks noGrp="1"/>
          </p:cNvSpPr>
          <p:nvPr>
            <p:ph type="ftr" sz="quarter" idx="11"/>
          </p:nvPr>
        </p:nvSpPr>
        <p:spPr/>
        <p:txBody>
          <a:bodyPr/>
          <a:lstStyle/>
          <a:p>
            <a:r>
              <a:rPr lang="en-US" dirty="0"/>
              <a:t>© 2019 Kirsten Burke Smith</a:t>
            </a:r>
          </a:p>
        </p:txBody>
      </p:sp>
      <p:sp>
        <p:nvSpPr>
          <p:cNvPr id="5" name="TextBox 4">
            <a:extLst>
              <a:ext uri="{FF2B5EF4-FFF2-40B4-BE49-F238E27FC236}">
                <a16:creationId xmlns:a16="http://schemas.microsoft.com/office/drawing/2014/main" id="{4D311BDB-AF38-AC42-BA4D-D78E598DE5C2}"/>
              </a:ext>
            </a:extLst>
          </p:cNvPr>
          <p:cNvSpPr txBox="1"/>
          <p:nvPr/>
        </p:nvSpPr>
        <p:spPr>
          <a:xfrm>
            <a:off x="8558784" y="1846411"/>
            <a:ext cx="3066217" cy="4247317"/>
          </a:xfrm>
          <a:prstGeom prst="rect">
            <a:avLst/>
          </a:prstGeom>
          <a:noFill/>
        </p:spPr>
        <p:txBody>
          <a:bodyPr wrap="square" rtlCol="0">
            <a:spAutoFit/>
          </a:bodyPr>
          <a:lstStyle/>
          <a:p>
            <a:pPr marL="285750" indent="-285750">
              <a:buFont typeface="Arial" panose="020B0604020202020204" pitchFamily="34" charset="0"/>
              <a:buChar char="•"/>
            </a:pPr>
            <a:r>
              <a:rPr lang="en-US" sz="2800" dirty="0"/>
              <a:t>Self-Care is so Important!!!!!!! </a:t>
            </a:r>
          </a:p>
          <a:p>
            <a:pPr marL="285750" indent="-285750">
              <a:buFont typeface="Arial" panose="020B0604020202020204" pitchFamily="34" charset="0"/>
              <a:buChar char="•"/>
            </a:pPr>
            <a:r>
              <a:rPr lang="en-US" sz="2800" dirty="0"/>
              <a:t>For EVERYONE.</a:t>
            </a:r>
          </a:p>
          <a:p>
            <a:pPr marL="285750" indent="-285750">
              <a:buFont typeface="Arial" panose="020B0604020202020204" pitchFamily="34" charset="0"/>
              <a:buChar char="•"/>
            </a:pPr>
            <a:r>
              <a:rPr lang="en-US" sz="2800" dirty="0">
                <a:hlinkClick r:id="rId2"/>
              </a:rPr>
              <a:t>Berkley article</a:t>
            </a:r>
            <a:r>
              <a:rPr lang="en-US" sz="2800" dirty="0"/>
              <a:t> – “Why Self-Compassion </a:t>
            </a:r>
            <a:r>
              <a:rPr lang="en-US" sz="2800" dirty="0" err="1"/>
              <a:t>Supercedes</a:t>
            </a:r>
            <a:r>
              <a:rPr lang="en-US" sz="2800" dirty="0"/>
              <a:t> Self-Esteem” (= Metacognition!)</a:t>
            </a:r>
          </a:p>
          <a:p>
            <a:endParaRPr lang="en-US" dirty="0"/>
          </a:p>
        </p:txBody>
      </p:sp>
      <p:pic>
        <p:nvPicPr>
          <p:cNvPr id="8" name="Content Placeholder 4">
            <a:extLst>
              <a:ext uri="{FF2B5EF4-FFF2-40B4-BE49-F238E27FC236}">
                <a16:creationId xmlns:a16="http://schemas.microsoft.com/office/drawing/2014/main" id="{3CDB3326-31E6-5B46-B0DC-1FCECC7A0B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64462"/>
            <a:ext cx="8018693" cy="4811217"/>
          </a:xfrm>
          <a:prstGeom prst="rect">
            <a:avLst/>
          </a:prstGeom>
        </p:spPr>
      </p:pic>
    </p:spTree>
    <p:extLst>
      <p:ext uri="{BB962C8B-B14F-4D97-AF65-F5344CB8AC3E}">
        <p14:creationId xmlns:p14="http://schemas.microsoft.com/office/powerpoint/2010/main" val="20874052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hlinkClick r:id="rId2"/>
              </a:rPr>
              <a:t>The importance of self-care</a:t>
            </a:r>
            <a:endParaRPr lang="en-US" dirty="0"/>
          </a:p>
        </p:txBody>
      </p:sp>
      <p:pic>
        <p:nvPicPr>
          <p:cNvPr id="6" name="Content Placeholder 5"/>
          <p:cNvPicPr>
            <a:picLocks noGrp="1" noChangeAspect="1"/>
          </p:cNvPicPr>
          <p:nvPr>
            <p:ph sz="half" idx="1"/>
          </p:nvPr>
        </p:nvPicPr>
        <p:blipFill>
          <a:blip r:embed="rId3">
            <a:extLst>
              <a:ext uri="{BEBA8EAE-BF5A-486C-A8C5-ECC9F3942E4B}">
                <a14:imgProps xmlns:a14="http://schemas.microsoft.com/office/drawing/2010/main">
                  <a14:imgLayer r:embed="rId4">
                    <a14:imgEffect>
                      <a14:colorTemperature colorTemp="2595"/>
                    </a14:imgEffect>
                  </a14:imgLayer>
                </a14:imgProps>
              </a:ext>
              <a:ext uri="{28A0092B-C50C-407E-A947-70E740481C1C}">
                <a14:useLocalDpi xmlns:a14="http://schemas.microsoft.com/office/drawing/2010/main" val="0"/>
              </a:ext>
            </a:extLst>
          </a:blip>
          <a:stretch>
            <a:fillRect/>
          </a:stretch>
        </p:blipFill>
        <p:spPr>
          <a:xfrm>
            <a:off x="4134678" y="1266235"/>
            <a:ext cx="4969565" cy="4969565"/>
          </a:xfrm>
        </p:spPr>
      </p:pic>
      <p:sp>
        <p:nvSpPr>
          <p:cNvPr id="5" name="Footer Placeholder 4"/>
          <p:cNvSpPr>
            <a:spLocks noGrp="1"/>
          </p:cNvSpPr>
          <p:nvPr>
            <p:ph type="ftr" sz="quarter" idx="11"/>
          </p:nvPr>
        </p:nvSpPr>
        <p:spPr/>
        <p:txBody>
          <a:bodyPr/>
          <a:lstStyle/>
          <a:p>
            <a:r>
              <a:rPr lang="en-US"/>
              <a:t>© 2018 Kirsten Burke Smith</a:t>
            </a:r>
            <a:endParaRPr lang="en-US" dirty="0"/>
          </a:p>
        </p:txBody>
      </p:sp>
    </p:spTree>
    <p:extLst>
      <p:ext uri="{BB962C8B-B14F-4D97-AF65-F5344CB8AC3E}">
        <p14:creationId xmlns:p14="http://schemas.microsoft.com/office/powerpoint/2010/main" val="2097245030"/>
      </p:ext>
    </p:extLst>
  </p:cSld>
  <p:clrMapOvr>
    <a:masterClrMapping/>
  </p:clrMapOvr>
</p:sld>
</file>

<file path=ppt/theme/theme1.xml><?xml version="1.0" encoding="utf-8"?>
<a:theme xmlns:a="http://schemas.openxmlformats.org/drawingml/2006/main" name="Badge">
  <a:themeElements>
    <a:clrScheme name="Violet">
      <a:dk1>
        <a:sysClr val="windowText" lastClr="000000"/>
      </a:dk1>
      <a:lt1>
        <a:sysClr val="window" lastClr="FFFFFF"/>
      </a:lt1>
      <a:dk2>
        <a:srgbClr val="373545"/>
      </a:dk2>
      <a:lt2>
        <a:srgbClr val="DCD8DC"/>
      </a:lt2>
      <a:accent1>
        <a:srgbClr val="AD84C6"/>
      </a:accent1>
      <a:accent2>
        <a:srgbClr val="8784C7"/>
      </a:accent2>
      <a:accent3>
        <a:srgbClr val="5D739A"/>
      </a:accent3>
      <a:accent4>
        <a:srgbClr val="6997AF"/>
      </a:accent4>
      <a:accent5>
        <a:srgbClr val="84ACB6"/>
      </a:accent5>
      <a:accent6>
        <a:srgbClr val="6F8183"/>
      </a:accent6>
      <a:hlink>
        <a:srgbClr val="69A020"/>
      </a:hlink>
      <a:folHlink>
        <a:srgbClr val="8C8C8C"/>
      </a:folHlink>
    </a:clrScheme>
    <a:fontScheme name="Badge">
      <a:majorFont>
        <a:latin typeface="Impact" panose="020B080603090205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ill Sans MT" panose="020B0502020104020203"/>
        <a:ea typeface=""/>
        <a:cs typeface=""/>
        <a:font script="Grek" typeface="Corbel"/>
        <a:font script="Cyrl" typeface="Corbel"/>
        <a:font script="Jpan" typeface="メイリオ"/>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Badg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12700" cap="flat" cmpd="sng" algn="in">
          <a:solidFill>
            <a:schemeClr val="phClr"/>
          </a:solidFill>
          <a:prstDash val="solid"/>
        </a:ln>
        <a:ln w="50800" cap="flat" cmpd="sng" algn="in">
          <a:solidFill>
            <a:schemeClr val="phClr"/>
          </a:solidFill>
          <a:prstDash val="solid"/>
        </a:ln>
      </a:lnStyleLst>
      <a:effectStyleLst>
        <a:effectStyle>
          <a:effectLst/>
        </a:effectStyle>
        <a:effectStyle>
          <a:effectLst/>
        </a:effectStyle>
        <a:effectStyle>
          <a:effectLst>
            <a:outerShdw blurRad="38100" dist="25400" dir="5400000" algn="ctr" rotWithShape="0">
              <a:srgbClr val="000000">
                <a:alpha val="2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adge" id="{71A07785-5930-41D4-9A83-E23602B48E98}" vid="{D71F8F05-6246-47AF-9E68-E57F6C93F79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{0B16892A-C03D-724F-A516-EF8F68AF58F3}tf10001071</Template>
  <TotalTime>841</TotalTime>
  <Words>1935</Words>
  <Application>Microsoft Macintosh PowerPoint</Application>
  <PresentationFormat>Widescreen</PresentationFormat>
  <Paragraphs>273</Paragraphs>
  <Slides>46</Slides>
  <Notes>2</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46</vt:i4>
      </vt:variant>
    </vt:vector>
  </HeadingPairs>
  <TitlesOfParts>
    <vt:vector size="58" baseType="lpstr">
      <vt:lpstr>CalangoRevi</vt:lpstr>
      <vt:lpstr>KG Miss Kindergarten</vt:lpstr>
      <vt:lpstr>Open Sans</vt:lpstr>
      <vt:lpstr>Abadi MT Condensed Extra Bold</vt:lpstr>
      <vt:lpstr>Adobe Hebrew</vt:lpstr>
      <vt:lpstr>Arial</vt:lpstr>
      <vt:lpstr>Calibri</vt:lpstr>
      <vt:lpstr>Century Gothic</vt:lpstr>
      <vt:lpstr>Gill Sans MT</vt:lpstr>
      <vt:lpstr>Impact</vt:lpstr>
      <vt:lpstr>Wingdings</vt:lpstr>
      <vt:lpstr>Badge</vt:lpstr>
      <vt:lpstr>Mindfulness &amp; Metacognition  to Increase Engagement</vt:lpstr>
      <vt:lpstr>Kirsten Burke Smith</vt:lpstr>
      <vt:lpstr>About this session:</vt:lpstr>
      <vt:lpstr>PowerPoint Presentation</vt:lpstr>
      <vt:lpstr>Our Main Foci Today: </vt:lpstr>
      <vt:lpstr>Goal</vt:lpstr>
      <vt:lpstr>Objectives</vt:lpstr>
      <vt:lpstr>The Pie</vt:lpstr>
      <vt:lpstr>The importance of self-care</vt:lpstr>
      <vt:lpstr>Why mindfulness/Metacognition?</vt:lpstr>
      <vt:lpstr>We live in A Torrent of Stimulation</vt:lpstr>
      <vt:lpstr>The importance of  teaching mindfulness</vt:lpstr>
      <vt:lpstr>PowerPoint Presentation</vt:lpstr>
      <vt:lpstr>What Do our students need to be successful?</vt:lpstr>
      <vt:lpstr>What do our students need to be successful?</vt:lpstr>
      <vt:lpstr>ACEs</vt:lpstr>
      <vt:lpstr>PowerPoint Presentation</vt:lpstr>
      <vt:lpstr>PowerPoint Presentation</vt:lpstr>
      <vt:lpstr>Lizard Brain - Wizard Brain </vt:lpstr>
      <vt:lpstr>Lizard Brain - Wizard Brain </vt:lpstr>
      <vt:lpstr>Right Now…</vt:lpstr>
      <vt:lpstr>Strategies and Interventions</vt:lpstr>
      <vt:lpstr>PowerPoint Presentation</vt:lpstr>
      <vt:lpstr>PowerPoint Presentation</vt:lpstr>
      <vt:lpstr>Second Step Curricula</vt:lpstr>
      <vt:lpstr>MiNdUp Curricula</vt:lpstr>
      <vt:lpstr>Activity to Engage Awareness:</vt:lpstr>
      <vt:lpstr>Activity to Engage Awareness:</vt:lpstr>
      <vt:lpstr>Online  Resources</vt:lpstr>
      <vt:lpstr>PowerPoint Presentation</vt:lpstr>
      <vt:lpstr>Dr. Richard Dinenberg’s 5-Minute Meditation  A shorter, 3-Minute Meditation</vt:lpstr>
      <vt:lpstr>Podcasts</vt:lpstr>
      <vt:lpstr>Physical Interventions and Strategies</vt:lpstr>
      <vt:lpstr>PowerPoint Presentation</vt:lpstr>
      <vt:lpstr>PowerPoint Presentation</vt:lpstr>
      <vt:lpstr>PowerPoint Presentation</vt:lpstr>
      <vt:lpstr>Something Calmer for Any age group:</vt:lpstr>
      <vt:lpstr>Chocolate Meditation from Psychology Today</vt:lpstr>
      <vt:lpstr>10 Steps to Mindfulness Meditation</vt:lpstr>
      <vt:lpstr>PowerPoint Presentation</vt:lpstr>
      <vt:lpstr>Do you employ Any of these or other practices?</vt:lpstr>
      <vt:lpstr>Resources:</vt:lpstr>
      <vt:lpstr>Research:</vt:lpstr>
      <vt:lpstr>Research:</vt:lpstr>
      <vt:lpstr>Research, Continued:</vt:lpstr>
      <vt:lpstr>Research, Continued:</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Session 1 9:10 AM- 10:00 AM  Complex Room: 169  Mindfulness and Metacognition to Increase Engagement</dc:title>
  <dc:creator>Kirsten Smith</dc:creator>
  <cp:lastModifiedBy>Microsoft Office User</cp:lastModifiedBy>
  <cp:revision>98</cp:revision>
  <dcterms:created xsi:type="dcterms:W3CDTF">2017-08-06T14:53:19Z</dcterms:created>
  <dcterms:modified xsi:type="dcterms:W3CDTF">2019-10-19T05:10:16Z</dcterms:modified>
</cp:coreProperties>
</file>